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96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89" r:id="rId17"/>
    <p:sldId id="290" r:id="rId18"/>
    <p:sldId id="271" r:id="rId19"/>
    <p:sldId id="272" r:id="rId20"/>
    <p:sldId id="291" r:id="rId21"/>
    <p:sldId id="292" r:id="rId22"/>
    <p:sldId id="273" r:id="rId23"/>
    <p:sldId id="274" r:id="rId24"/>
    <p:sldId id="288" r:id="rId25"/>
    <p:sldId id="275" r:id="rId26"/>
    <p:sldId id="276" r:id="rId27"/>
    <p:sldId id="278" r:id="rId28"/>
    <p:sldId id="279" r:id="rId29"/>
    <p:sldId id="282" r:id="rId30"/>
    <p:sldId id="283" r:id="rId31"/>
    <p:sldId id="284" r:id="rId32"/>
    <p:sldId id="285" r:id="rId33"/>
    <p:sldId id="286" r:id="rId34"/>
    <p:sldId id="287" r:id="rId35"/>
    <p:sldId id="293" r:id="rId36"/>
    <p:sldId id="294" r:id="rId37"/>
    <p:sldId id="295" r:id="rId38"/>
    <p:sldId id="297" r:id="rId39"/>
    <p:sldId id="298" r:id="rId40"/>
    <p:sldId id="299" r:id="rId41"/>
    <p:sldId id="300" r:id="rId42"/>
    <p:sldId id="301" r:id="rId43"/>
    <p:sldId id="302" r:id="rId44"/>
    <p:sldId id="309" r:id="rId45"/>
    <p:sldId id="307" r:id="rId46"/>
    <p:sldId id="306" r:id="rId47"/>
    <p:sldId id="305" r:id="rId48"/>
    <p:sldId id="304" r:id="rId49"/>
    <p:sldId id="303" r:id="rId50"/>
    <p:sldId id="310" r:id="rId51"/>
    <p:sldId id="311" r:id="rId52"/>
    <p:sldId id="312" r:id="rId53"/>
    <p:sldId id="314" r:id="rId54"/>
    <p:sldId id="313" r:id="rId55"/>
    <p:sldId id="316" r:id="rId5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7" Type="http://schemas.openxmlformats.org/officeDocument/2006/relationships/image" Target="../media/image62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4" Type="http://schemas.openxmlformats.org/officeDocument/2006/relationships/image" Target="../media/image6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7301D-C001-4FA5-BE7D-F8586AAA25AA}" type="datetimeFigureOut">
              <a:rPr lang="es-ES" smtClean="0"/>
              <a:pPr/>
              <a:t>29/05/2011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B0659-6266-42E1-AFE1-29FC78677F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7301D-C001-4FA5-BE7D-F8586AAA25AA}" type="datetimeFigureOut">
              <a:rPr lang="es-ES" smtClean="0"/>
              <a:pPr/>
              <a:t>29/05/2011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B0659-6266-42E1-AFE1-29FC78677F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7301D-C001-4FA5-BE7D-F8586AAA25AA}" type="datetimeFigureOut">
              <a:rPr lang="es-ES" smtClean="0"/>
              <a:pPr/>
              <a:t>29/05/2011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B0659-6266-42E1-AFE1-29FC78677F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7301D-C001-4FA5-BE7D-F8586AAA25AA}" type="datetimeFigureOut">
              <a:rPr lang="es-ES" smtClean="0"/>
              <a:pPr/>
              <a:t>29/05/2011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B0659-6266-42E1-AFE1-29FC78677F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7301D-C001-4FA5-BE7D-F8586AAA25AA}" type="datetimeFigureOut">
              <a:rPr lang="es-ES" smtClean="0"/>
              <a:pPr/>
              <a:t>29/05/2011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B0659-6266-42E1-AFE1-29FC78677F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7301D-C001-4FA5-BE7D-F8586AAA25AA}" type="datetimeFigureOut">
              <a:rPr lang="es-ES" smtClean="0"/>
              <a:pPr/>
              <a:t>29/05/2011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B0659-6266-42E1-AFE1-29FC78677F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7301D-C001-4FA5-BE7D-F8586AAA25AA}" type="datetimeFigureOut">
              <a:rPr lang="es-ES" smtClean="0"/>
              <a:pPr/>
              <a:t>29/05/2011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B0659-6266-42E1-AFE1-29FC78677F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7301D-C001-4FA5-BE7D-F8586AAA25AA}" type="datetimeFigureOut">
              <a:rPr lang="es-ES" smtClean="0"/>
              <a:pPr/>
              <a:t>29/05/2011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B0659-6266-42E1-AFE1-29FC78677F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7301D-C001-4FA5-BE7D-F8586AAA25AA}" type="datetimeFigureOut">
              <a:rPr lang="es-ES" smtClean="0"/>
              <a:pPr/>
              <a:t>29/05/2011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B0659-6266-42E1-AFE1-29FC78677F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7301D-C001-4FA5-BE7D-F8586AAA25AA}" type="datetimeFigureOut">
              <a:rPr lang="es-ES" smtClean="0"/>
              <a:pPr/>
              <a:t>29/05/2011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B0659-6266-42E1-AFE1-29FC78677F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7301D-C001-4FA5-BE7D-F8586AAA25AA}" type="datetimeFigureOut">
              <a:rPr lang="es-ES" smtClean="0"/>
              <a:pPr/>
              <a:t>29/05/2011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B0659-6266-42E1-AFE1-29FC78677F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7301D-C001-4FA5-BE7D-F8586AAA25AA}" type="datetimeFigureOut">
              <a:rPr lang="es-ES" smtClean="0"/>
              <a:pPr/>
              <a:t>29/05/2011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B0659-6266-42E1-AFE1-29FC78677F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9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6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2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24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oleObject" Target="../embeddings/oleObject27.bin"/><Relationship Id="rId4" Type="http://schemas.openxmlformats.org/officeDocument/2006/relationships/oleObject" Target="../embeddings/oleObject26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29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34.bin"/><Relationship Id="rId5" Type="http://schemas.openxmlformats.org/officeDocument/2006/relationships/oleObject" Target="../embeddings/oleObject33.bin"/><Relationship Id="rId4" Type="http://schemas.openxmlformats.org/officeDocument/2006/relationships/oleObject" Target="../embeddings/oleObject32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oleObject" Target="../embeddings/oleObject36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oleObject" Target="../embeddings/oleObject38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oleObject" Target="../embeddings/oleObject41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8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4" Type="http://schemas.openxmlformats.org/officeDocument/2006/relationships/oleObject" Target="../embeddings/oleObject45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4" Type="http://schemas.openxmlformats.org/officeDocument/2006/relationships/oleObject" Target="../embeddings/oleObject48.bin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52.bin"/><Relationship Id="rId5" Type="http://schemas.openxmlformats.org/officeDocument/2006/relationships/oleObject" Target="../embeddings/oleObject51.bin"/><Relationship Id="rId4" Type="http://schemas.openxmlformats.org/officeDocument/2006/relationships/oleObject" Target="../embeddings/oleObject50.bin"/><Relationship Id="rId9" Type="http://schemas.openxmlformats.org/officeDocument/2006/relationships/oleObject" Target="../embeddings/oleObject55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59.bin"/><Relationship Id="rId5" Type="http://schemas.openxmlformats.org/officeDocument/2006/relationships/oleObject" Target="../embeddings/oleObject58.bin"/><Relationship Id="rId4" Type="http://schemas.openxmlformats.org/officeDocument/2006/relationships/oleObject" Target="../embeddings/oleObject57.bin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8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79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Métodos Numéricos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Aproximación de Funciones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724942"/>
          </a:xfrm>
        </p:spPr>
        <p:txBody>
          <a:bodyPr>
            <a:normAutofit fontScale="90000"/>
          </a:bodyPr>
          <a:lstStyle/>
          <a:p>
            <a:pPr lvl="0"/>
            <a:r>
              <a:rPr lang="es-ES_tradnl" b="1" dirty="0" smtClean="0">
                <a:solidFill>
                  <a:srgbClr val="FF0000"/>
                </a:solidFill>
              </a:rPr>
              <a:t>Diferencia Finita hacia adelante o progresiva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/>
          <a:lstStyle/>
          <a:p>
            <a:r>
              <a:rPr lang="es-ES_tradnl" dirty="0" smtClean="0"/>
              <a:t>Diferencia finita de primer orden: </a:t>
            </a:r>
          </a:p>
          <a:p>
            <a:endParaRPr lang="es-ES" dirty="0" smtClean="0"/>
          </a:p>
          <a:p>
            <a:r>
              <a:rPr lang="es-ES_tradnl" dirty="0" smtClean="0"/>
              <a:t>Diferencia finita de segundo orden: </a:t>
            </a:r>
          </a:p>
          <a:p>
            <a:endParaRPr lang="es-ES" dirty="0" smtClean="0"/>
          </a:p>
          <a:p>
            <a:r>
              <a:rPr lang="es-ES_tradnl" dirty="0" smtClean="0"/>
              <a:t>Diferencia Finita de orden n:</a:t>
            </a:r>
            <a:r>
              <a:rPr lang="es-PE" dirty="0" smtClean="0"/>
              <a:t> </a:t>
            </a:r>
            <a:endParaRPr lang="es-ES" dirty="0" smtClean="0"/>
          </a:p>
          <a:p>
            <a:endParaRPr lang="es-ES" dirty="0"/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2987824" y="2492896"/>
          <a:ext cx="2880320" cy="720080"/>
        </p:xfrm>
        <a:graphic>
          <a:graphicData uri="http://schemas.openxmlformats.org/presentationml/2006/ole">
            <p:oleObj spid="_x0000_s37890" name="Ecuación" r:id="rId3" imgW="914400" imgH="228600" progId="Equation.3">
              <p:embed/>
            </p:oleObj>
          </a:graphicData>
        </a:graphic>
      </p:graphicFrame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3059832" y="3645024"/>
          <a:ext cx="2893375" cy="624706"/>
        </p:xfrm>
        <a:graphic>
          <a:graphicData uri="http://schemas.openxmlformats.org/presentationml/2006/ole">
            <p:oleObj spid="_x0000_s37891" name="Ecuación" r:id="rId4" imgW="1117440" imgH="241200" progId="Equation.3">
              <p:embed/>
            </p:oleObj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2987824" y="4869160"/>
          <a:ext cx="3335108" cy="576064"/>
        </p:xfrm>
        <a:graphic>
          <a:graphicData uri="http://schemas.openxmlformats.org/presentationml/2006/ole">
            <p:oleObj spid="_x0000_s37892" name="Ecuación" r:id="rId5" imgW="139680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80926"/>
          </a:xfrm>
        </p:spPr>
        <p:txBody>
          <a:bodyPr>
            <a:normAutofit fontScale="90000"/>
          </a:bodyPr>
          <a:lstStyle/>
          <a:p>
            <a:r>
              <a:rPr lang="es-ES_tradnl" b="1" dirty="0" smtClean="0">
                <a:solidFill>
                  <a:srgbClr val="FF0000"/>
                </a:solidFill>
              </a:rPr>
              <a:t>Tabla de diferencias finitas hacia adelante (h=constante)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pic>
        <p:nvPicPr>
          <p:cNvPr id="5017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556792"/>
            <a:ext cx="7474234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836712"/>
            <a:ext cx="8229600" cy="4525963"/>
          </a:xfrm>
        </p:spPr>
        <p:txBody>
          <a:bodyPr/>
          <a:lstStyle/>
          <a:p>
            <a:pPr lvl="0">
              <a:buNone/>
            </a:pPr>
            <a:r>
              <a:rPr lang="es-ES_tradnl" b="1" dirty="0" smtClean="0"/>
              <a:t>Diferencia finita hacia atrás o regresiva:</a:t>
            </a:r>
            <a:endParaRPr lang="es-ES" dirty="0" smtClean="0"/>
          </a:p>
          <a:p>
            <a:pPr lvl="0">
              <a:buNone/>
            </a:pPr>
            <a:endParaRPr lang="es-ES" dirty="0" smtClean="0"/>
          </a:p>
          <a:p>
            <a:pPr lvl="0">
              <a:buNone/>
            </a:pPr>
            <a:endParaRPr lang="es-ES" b="1" dirty="0" smtClean="0"/>
          </a:p>
          <a:p>
            <a:pPr lvl="0">
              <a:buNone/>
            </a:pPr>
            <a:endParaRPr lang="es-ES_tradnl" b="1" dirty="0" smtClean="0"/>
          </a:p>
          <a:p>
            <a:pPr lvl="0">
              <a:buNone/>
            </a:pPr>
            <a:r>
              <a:rPr lang="es-ES_tradnl" b="1" dirty="0" smtClean="0"/>
              <a:t>Diferencia Finita Central: </a:t>
            </a:r>
          </a:p>
          <a:p>
            <a:pPr lvl="0">
              <a:buNone/>
            </a:pPr>
            <a:endParaRPr lang="es-ES_tradnl" b="1" dirty="0" smtClean="0"/>
          </a:p>
          <a:p>
            <a:pPr lvl="0">
              <a:buNone/>
            </a:pPr>
            <a:endParaRPr lang="es-ES_tradnl" b="1" dirty="0" smtClean="0"/>
          </a:p>
          <a:p>
            <a:pPr lvl="0">
              <a:buNone/>
            </a:pPr>
            <a:endParaRPr lang="es-ES" dirty="0" smtClean="0"/>
          </a:p>
          <a:p>
            <a:pPr>
              <a:buNone/>
            </a:pPr>
            <a:endParaRPr lang="es-ES" dirty="0"/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2483768" y="1844824"/>
          <a:ext cx="4547874" cy="720080"/>
        </p:xfrm>
        <a:graphic>
          <a:graphicData uri="http://schemas.openxmlformats.org/presentationml/2006/ole">
            <p:oleObj spid="_x0000_s41986" name="Ecuación" r:id="rId3" imgW="1523880" imgH="241200" progId="Equation.3">
              <p:embed/>
            </p:oleObj>
          </a:graphicData>
        </a:graphic>
      </p:graphicFrame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2627783" y="4293096"/>
          <a:ext cx="4655579" cy="792088"/>
        </p:xfrm>
        <a:graphic>
          <a:graphicData uri="http://schemas.openxmlformats.org/presentationml/2006/ole">
            <p:oleObj spid="_x0000_s41987" name="Ecuación" r:id="rId4" imgW="184140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u="sng" dirty="0" smtClean="0"/>
              <a:t>Diferencias Divididas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4669979"/>
          </a:xfrm>
        </p:spPr>
        <p:txBody>
          <a:bodyPr/>
          <a:lstStyle/>
          <a:p>
            <a:pPr>
              <a:buNone/>
            </a:pPr>
            <a:r>
              <a:rPr lang="es-ES_tradnl" sz="2800" dirty="0" smtClean="0"/>
              <a:t>Se define para puntos o argumentos</a:t>
            </a:r>
          </a:p>
          <a:p>
            <a:pPr>
              <a:buNone/>
            </a:pPr>
            <a:r>
              <a:rPr lang="es-ES_tradnl" sz="2800" dirty="0" smtClean="0"/>
              <a:t>desigualmente espaciados:</a:t>
            </a:r>
            <a:endParaRPr lang="es-ES" sz="2800" dirty="0" smtClean="0"/>
          </a:p>
          <a:p>
            <a:r>
              <a:rPr lang="es-ES_tradnl" sz="2800" dirty="0" smtClean="0"/>
              <a:t>Diferencia dividida de Primer orden:</a:t>
            </a:r>
          </a:p>
          <a:p>
            <a:endParaRPr lang="es-ES" sz="2800" dirty="0" smtClean="0"/>
          </a:p>
          <a:p>
            <a:endParaRPr lang="es-ES_tradnl" sz="2800" dirty="0" smtClean="0"/>
          </a:p>
          <a:p>
            <a:r>
              <a:rPr lang="es-ES_tradnl" sz="2800" dirty="0" smtClean="0"/>
              <a:t>Diferencia dividida de segundo orden:</a:t>
            </a:r>
          </a:p>
          <a:p>
            <a:endParaRPr lang="es-ES" sz="2800" dirty="0" smtClean="0"/>
          </a:p>
          <a:p>
            <a:endParaRPr lang="es-ES_tradnl" sz="2800" dirty="0" smtClean="0"/>
          </a:p>
          <a:p>
            <a:r>
              <a:rPr lang="es-ES_tradnl" sz="2800" dirty="0" smtClean="0"/>
              <a:t>Diferencia dividida de orden “n”:</a:t>
            </a:r>
            <a:endParaRPr lang="es-ES" sz="2800" dirty="0" smtClean="0"/>
          </a:p>
          <a:p>
            <a:endParaRPr lang="es-ES" dirty="0"/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2843808" y="2636912"/>
          <a:ext cx="3363197" cy="866278"/>
        </p:xfrm>
        <a:graphic>
          <a:graphicData uri="http://schemas.openxmlformats.org/presentationml/2006/ole">
            <p:oleObj spid="_x0000_s43010" name="Ecuación" r:id="rId3" imgW="1676160" imgH="431640" progId="Equation.3">
              <p:embed/>
            </p:oleObj>
          </a:graphicData>
        </a:graphic>
      </p:graphicFrame>
      <p:graphicFrame>
        <p:nvGraphicFramePr>
          <p:cNvPr id="43011" name="Object 3"/>
          <p:cNvGraphicFramePr>
            <a:graphicFrameLocks noChangeAspect="1"/>
          </p:cNvGraphicFramePr>
          <p:nvPr/>
        </p:nvGraphicFramePr>
        <p:xfrm>
          <a:off x="2483768" y="4221088"/>
          <a:ext cx="4519561" cy="792088"/>
        </p:xfrm>
        <a:graphic>
          <a:graphicData uri="http://schemas.openxmlformats.org/presentationml/2006/ole">
            <p:oleObj spid="_x0000_s43011" name="Ecuación" r:id="rId4" imgW="2463480" imgH="431640" progId="Equation.3">
              <p:embed/>
            </p:oleObj>
          </a:graphicData>
        </a:graphic>
      </p:graphicFrame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1907704" y="5733256"/>
          <a:ext cx="6150331" cy="792088"/>
        </p:xfrm>
        <a:graphic>
          <a:graphicData uri="http://schemas.openxmlformats.org/presentationml/2006/ole">
            <p:oleObj spid="_x0000_s43012" name="Ecuación" r:id="rId5" imgW="335268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es-ES_tradnl" sz="3600" b="1" u="sng" dirty="0" smtClean="0">
                <a:solidFill>
                  <a:srgbClr val="FF0000"/>
                </a:solidFill>
              </a:rPr>
              <a:t>Polinomio de interpolación de Newton basado en diferencias Divididas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20000"/>
          </a:bodyPr>
          <a:lstStyle/>
          <a:p>
            <a:r>
              <a:rPr lang="es-ES_tradnl" dirty="0" smtClean="0"/>
              <a:t>Sea la función f(x) tabulada para (n+1) puntos, siempre es posible construir un polinomio de grado “n” (o menor) que pase por dichos puntos y se le puede dar la forma:</a:t>
            </a:r>
            <a:r>
              <a:rPr lang="es-PE" dirty="0" smtClean="0"/>
              <a:t> </a:t>
            </a:r>
          </a:p>
          <a:p>
            <a:endParaRPr lang="es-ES" dirty="0" smtClean="0"/>
          </a:p>
          <a:p>
            <a:r>
              <a:rPr lang="es-ES_tradnl" dirty="0" smtClean="0"/>
              <a:t>Se trata ahora de determinar los coeficientes a</a:t>
            </a:r>
            <a:r>
              <a:rPr lang="es-ES_tradnl" baseline="-25000" dirty="0" smtClean="0"/>
              <a:t>k</a:t>
            </a:r>
            <a:r>
              <a:rPr lang="es-ES_tradnl" dirty="0" smtClean="0"/>
              <a:t>.</a:t>
            </a:r>
            <a:endParaRPr lang="es-ES" dirty="0" smtClean="0"/>
          </a:p>
          <a:p>
            <a:pPr lvl="1">
              <a:buNone/>
            </a:pPr>
            <a:r>
              <a:rPr lang="es-ES_tradnl" dirty="0" smtClean="0"/>
              <a:t>Si x=x</a:t>
            </a:r>
            <a:r>
              <a:rPr lang="es-ES_tradnl" baseline="-25000" dirty="0" smtClean="0"/>
              <a:t>0</a:t>
            </a:r>
            <a:r>
              <a:rPr lang="es-ES_tradnl" dirty="0" smtClean="0"/>
              <a:t>, P</a:t>
            </a:r>
            <a:r>
              <a:rPr lang="es-ES_tradnl" baseline="-25000" dirty="0" smtClean="0"/>
              <a:t>n</a:t>
            </a:r>
            <a:r>
              <a:rPr lang="es-ES_tradnl" dirty="0" smtClean="0"/>
              <a:t>(x</a:t>
            </a:r>
            <a:r>
              <a:rPr lang="es-ES_tradnl" baseline="-25000" dirty="0" smtClean="0"/>
              <a:t>0</a:t>
            </a:r>
            <a:r>
              <a:rPr lang="es-ES_tradnl" dirty="0" smtClean="0"/>
              <a:t>)=a</a:t>
            </a:r>
            <a:r>
              <a:rPr lang="es-ES_tradnl" baseline="-25000" dirty="0" smtClean="0"/>
              <a:t>0</a:t>
            </a:r>
            <a:r>
              <a:rPr lang="es-ES_tradnl" dirty="0" smtClean="0">
                <a:sym typeface="Symbol"/>
              </a:rPr>
              <a:t></a:t>
            </a:r>
            <a:r>
              <a:rPr lang="es-ES_tradnl" dirty="0" smtClean="0"/>
              <a:t>f(x</a:t>
            </a:r>
            <a:r>
              <a:rPr lang="es-ES_tradnl" baseline="-25000" dirty="0" smtClean="0"/>
              <a:t>0</a:t>
            </a:r>
            <a:r>
              <a:rPr lang="es-ES_tradnl" dirty="0" smtClean="0"/>
              <a:t>)</a:t>
            </a:r>
            <a:endParaRPr lang="es-ES" dirty="0" smtClean="0"/>
          </a:p>
          <a:p>
            <a:pPr lvl="1">
              <a:buNone/>
            </a:pPr>
            <a:r>
              <a:rPr lang="es-ES_tradnl" dirty="0" smtClean="0"/>
              <a:t>Si x=x</a:t>
            </a:r>
            <a:r>
              <a:rPr lang="es-ES_tradnl" baseline="-25000" dirty="0" smtClean="0"/>
              <a:t>1</a:t>
            </a:r>
            <a:r>
              <a:rPr lang="es-ES_tradnl" dirty="0" smtClean="0"/>
              <a:t>, P</a:t>
            </a:r>
            <a:r>
              <a:rPr lang="es-ES_tradnl" baseline="-25000" dirty="0" smtClean="0"/>
              <a:t>n</a:t>
            </a:r>
            <a:r>
              <a:rPr lang="es-ES_tradnl" dirty="0" smtClean="0"/>
              <a:t>(x</a:t>
            </a:r>
            <a:r>
              <a:rPr lang="es-ES_tradnl" baseline="-25000" dirty="0" smtClean="0"/>
              <a:t>1</a:t>
            </a:r>
            <a:r>
              <a:rPr lang="es-ES_tradnl" dirty="0" smtClean="0"/>
              <a:t>)=f(x</a:t>
            </a:r>
            <a:r>
              <a:rPr lang="es-ES_tradnl" baseline="-25000" dirty="0" smtClean="0"/>
              <a:t>0</a:t>
            </a:r>
            <a:r>
              <a:rPr lang="es-ES_tradnl" dirty="0" smtClean="0"/>
              <a:t>)+a</a:t>
            </a:r>
            <a:r>
              <a:rPr lang="es-ES_tradnl" baseline="-25000" dirty="0" smtClean="0"/>
              <a:t>1</a:t>
            </a:r>
            <a:r>
              <a:rPr lang="es-ES_tradnl" dirty="0" smtClean="0"/>
              <a:t>(x</a:t>
            </a:r>
            <a:r>
              <a:rPr lang="es-ES_tradnl" baseline="-25000" dirty="0" smtClean="0"/>
              <a:t>1</a:t>
            </a:r>
            <a:r>
              <a:rPr lang="es-ES_tradnl" dirty="0" smtClean="0"/>
              <a:t>-x</a:t>
            </a:r>
            <a:r>
              <a:rPr lang="es-ES_tradnl" baseline="-25000" dirty="0" smtClean="0"/>
              <a:t>0</a:t>
            </a:r>
            <a:r>
              <a:rPr lang="es-ES_tradnl" dirty="0" smtClean="0"/>
              <a:t>)</a:t>
            </a:r>
            <a:r>
              <a:rPr lang="es-ES_tradnl" dirty="0" smtClean="0">
                <a:sym typeface="Symbol"/>
              </a:rPr>
              <a:t></a:t>
            </a:r>
            <a:r>
              <a:rPr lang="es-ES_tradnl" dirty="0" smtClean="0"/>
              <a:t>f(x</a:t>
            </a:r>
            <a:r>
              <a:rPr lang="es-ES_tradnl" cap="small" baseline="-25000" dirty="0" smtClean="0"/>
              <a:t>1</a:t>
            </a:r>
            <a:r>
              <a:rPr lang="es-ES_tradnl" dirty="0" smtClean="0"/>
              <a:t>)</a:t>
            </a:r>
            <a:endParaRPr lang="es-ES" dirty="0" smtClean="0"/>
          </a:p>
          <a:p>
            <a:pPr lvl="1">
              <a:buNone/>
            </a:pPr>
            <a:r>
              <a:rPr lang="en-US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=(f(x</a:t>
            </a:r>
            <a:r>
              <a:rPr lang="en-US" baseline="-25000" dirty="0" smtClean="0"/>
              <a:t>1</a:t>
            </a:r>
            <a:r>
              <a:rPr lang="en-US" dirty="0" smtClean="0"/>
              <a:t>)-f(x</a:t>
            </a:r>
            <a:r>
              <a:rPr lang="en-US" baseline="-25000" dirty="0" smtClean="0"/>
              <a:t>0</a:t>
            </a:r>
            <a:r>
              <a:rPr lang="en-US" dirty="0" smtClean="0"/>
              <a:t>))/(x</a:t>
            </a:r>
            <a:r>
              <a:rPr lang="en-US" baseline="-25000" dirty="0" smtClean="0"/>
              <a:t>1</a:t>
            </a:r>
            <a:r>
              <a:rPr lang="en-US" dirty="0" smtClean="0"/>
              <a:t>-x</a:t>
            </a:r>
            <a:r>
              <a:rPr lang="en-US" baseline="-25000" dirty="0" smtClean="0"/>
              <a:t>0</a:t>
            </a:r>
            <a:r>
              <a:rPr lang="en-US" dirty="0" smtClean="0"/>
              <a:t>)=f[x</a:t>
            </a:r>
            <a:r>
              <a:rPr lang="en-US" baseline="-25000" dirty="0" smtClean="0"/>
              <a:t>0</a:t>
            </a:r>
            <a:r>
              <a:rPr lang="en-US" dirty="0" smtClean="0"/>
              <a:t>,x</a:t>
            </a:r>
            <a:r>
              <a:rPr lang="en-US" baseline="-25000" dirty="0" smtClean="0"/>
              <a:t>1</a:t>
            </a:r>
            <a:r>
              <a:rPr lang="en-US" dirty="0" smtClean="0"/>
              <a:t>]</a:t>
            </a:r>
            <a:endParaRPr lang="es-ES" dirty="0" smtClean="0"/>
          </a:p>
          <a:p>
            <a:r>
              <a:rPr lang="es-ES_tradnl" dirty="0" smtClean="0"/>
              <a:t>Es estudiante puede demostrar que en general se cumple:</a:t>
            </a:r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  <p:graphicFrame>
        <p:nvGraphicFramePr>
          <p:cNvPr id="44034" name="Object 2"/>
          <p:cNvGraphicFramePr>
            <a:graphicFrameLocks noChangeAspect="1"/>
          </p:cNvGraphicFramePr>
          <p:nvPr/>
        </p:nvGraphicFramePr>
        <p:xfrm>
          <a:off x="539552" y="2922969"/>
          <a:ext cx="8064896" cy="362015"/>
        </p:xfrm>
        <a:graphic>
          <a:graphicData uri="http://schemas.openxmlformats.org/presentationml/2006/ole">
            <p:oleObj spid="_x0000_s44034" name="Ecuación" r:id="rId3" imgW="5092560" imgH="228600" progId="Equation.3">
              <p:embed/>
            </p:oleObj>
          </a:graphicData>
        </a:graphic>
      </p:graphicFrame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3131840" y="5733256"/>
          <a:ext cx="2592288" cy="507187"/>
        </p:xfrm>
        <a:graphic>
          <a:graphicData uri="http://schemas.openxmlformats.org/presentationml/2006/ole">
            <p:oleObj spid="_x0000_s44035" name="Ecuación" r:id="rId4" imgW="11682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>
              <a:buNone/>
            </a:pPr>
            <a:r>
              <a:rPr lang="es-ES_tradnl" dirty="0" smtClean="0"/>
              <a:t>Por lo tanto:</a:t>
            </a:r>
            <a:endParaRPr lang="es-ES" dirty="0" smtClean="0"/>
          </a:p>
          <a:p>
            <a:pPr>
              <a:buNone/>
            </a:pPr>
            <a:endParaRPr lang="es-ES_tradnl" b="1" dirty="0" smtClean="0"/>
          </a:p>
          <a:p>
            <a:pPr>
              <a:buNone/>
            </a:pPr>
            <a:endParaRPr lang="es-ES_tradnl" b="1" dirty="0" smtClean="0"/>
          </a:p>
          <a:p>
            <a:pPr>
              <a:buNone/>
            </a:pPr>
            <a:r>
              <a:rPr lang="es-ES_tradnl" b="1" dirty="0" smtClean="0">
                <a:solidFill>
                  <a:srgbClr val="FF0000"/>
                </a:solidFill>
              </a:rPr>
              <a:t>Error de Interpolación</a:t>
            </a:r>
          </a:p>
          <a:p>
            <a:pPr>
              <a:buNone/>
            </a:pPr>
            <a:endParaRPr lang="es-ES_tradnl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s-ES_tradnl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s-E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s-ES_tradnl" dirty="0" smtClean="0"/>
              <a:t>Se suele aproximar el error considerando x=x</a:t>
            </a:r>
            <a:r>
              <a:rPr lang="es-ES_tradnl" baseline="-25000" dirty="0" smtClean="0"/>
              <a:t>n+1</a:t>
            </a:r>
            <a:r>
              <a:rPr lang="es-ES_tradnl" dirty="0" smtClean="0"/>
              <a:t>,</a:t>
            </a:r>
          </a:p>
          <a:p>
            <a:pPr>
              <a:buNone/>
            </a:pPr>
            <a:r>
              <a:rPr lang="es-ES_tradnl" dirty="0" smtClean="0"/>
              <a:t>es decir, se requiere un punto adicional.</a:t>
            </a:r>
            <a:endParaRPr lang="es-ES" dirty="0" smtClean="0"/>
          </a:p>
          <a:p>
            <a:endParaRPr lang="es-ES" dirty="0"/>
          </a:p>
        </p:txBody>
      </p:sp>
      <p:graphicFrame>
        <p:nvGraphicFramePr>
          <p:cNvPr id="45058" name="Object 2"/>
          <p:cNvGraphicFramePr>
            <a:graphicFrameLocks noChangeAspect="1"/>
          </p:cNvGraphicFramePr>
          <p:nvPr/>
        </p:nvGraphicFramePr>
        <p:xfrm>
          <a:off x="683568" y="1340768"/>
          <a:ext cx="7726363" cy="1147762"/>
        </p:xfrm>
        <a:graphic>
          <a:graphicData uri="http://schemas.openxmlformats.org/presentationml/2006/ole">
            <p:oleObj spid="_x0000_s45058" name="Ecuación" r:id="rId3" imgW="5892480" imgH="685800" progId="Equation.3">
              <p:embed/>
            </p:oleObj>
          </a:graphicData>
        </a:graphic>
      </p:graphicFrame>
      <p:graphicFrame>
        <p:nvGraphicFramePr>
          <p:cNvPr id="45059" name="Object 3"/>
          <p:cNvGraphicFramePr>
            <a:graphicFrameLocks noChangeAspect="1"/>
          </p:cNvGraphicFramePr>
          <p:nvPr/>
        </p:nvGraphicFramePr>
        <p:xfrm>
          <a:off x="755576" y="3284984"/>
          <a:ext cx="7571127" cy="1440160"/>
        </p:xfrm>
        <a:graphic>
          <a:graphicData uri="http://schemas.openxmlformats.org/presentationml/2006/ole">
            <p:oleObj spid="_x0000_s45059" name="Ecuación" r:id="rId4" imgW="4673520" imgH="8888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899592" y="908721"/>
            <a:ext cx="7560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u="sng" dirty="0" smtClean="0"/>
              <a:t>Ejemplo</a:t>
            </a:r>
            <a:r>
              <a:rPr lang="es-ES" dirty="0" smtClean="0"/>
              <a:t>.- Obtener el polinomio </a:t>
            </a:r>
            <a:r>
              <a:rPr lang="es-ES" dirty="0" err="1" smtClean="0"/>
              <a:t>interpolante</a:t>
            </a:r>
            <a:endParaRPr lang="es-ES" dirty="0" smtClean="0"/>
          </a:p>
          <a:p>
            <a:endParaRPr lang="es-ES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1524000" y="13970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x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y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66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127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899592" y="2276872"/>
            <a:ext cx="60486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Estime y(2.5)</a:t>
            </a:r>
          </a:p>
          <a:p>
            <a:endParaRPr lang="es-ES" dirty="0" smtClean="0"/>
          </a:p>
          <a:p>
            <a:r>
              <a:rPr lang="es-ES" b="1" dirty="0" smtClean="0"/>
              <a:t>                                             Tabla de diferencias divididas</a:t>
            </a:r>
            <a:endParaRPr lang="es-ES" b="1" dirty="0"/>
          </a:p>
        </p:txBody>
      </p:sp>
      <p:graphicFrame>
        <p:nvGraphicFramePr>
          <p:cNvPr id="9" name="8 Tabla"/>
          <p:cNvGraphicFramePr>
            <a:graphicFrameLocks noGrp="1"/>
          </p:cNvGraphicFramePr>
          <p:nvPr/>
        </p:nvGraphicFramePr>
        <p:xfrm>
          <a:off x="1547664" y="3356992"/>
          <a:ext cx="6096000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       x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y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y[ , 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y[ ,  , ]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y[ ,  ,  ,]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y[ ,  , ,  ,]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0</a:t>
                      </a:r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1</a:t>
                      </a:r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2</a:t>
                      </a:r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4</a:t>
                      </a:r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3</a:t>
                      </a:r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10</a:t>
                      </a:r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66</a:t>
                      </a:r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127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1</a:t>
                      </a:r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7</a:t>
                      </a:r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28</a:t>
                      </a:r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61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 smtClean="0"/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3</a:t>
                      </a:r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7</a:t>
                      </a:r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 smtClean="0"/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1</a:t>
                      </a:r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 smtClean="0"/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0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9 Elipse"/>
          <p:cNvSpPr/>
          <p:nvPr/>
        </p:nvSpPr>
        <p:spPr>
          <a:xfrm>
            <a:off x="4788024" y="4149080"/>
            <a:ext cx="504056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º</a:t>
            </a:r>
            <a:endParaRPr lang="es-ES" dirty="0"/>
          </a:p>
        </p:txBody>
      </p:sp>
      <p:sp>
        <p:nvSpPr>
          <p:cNvPr id="11" name="10 Elipse"/>
          <p:cNvSpPr/>
          <p:nvPr/>
        </p:nvSpPr>
        <p:spPr>
          <a:xfrm>
            <a:off x="3779912" y="3933056"/>
            <a:ext cx="504056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º</a:t>
            </a:r>
            <a:endParaRPr lang="es-ES" dirty="0"/>
          </a:p>
        </p:txBody>
      </p:sp>
      <p:sp>
        <p:nvSpPr>
          <p:cNvPr id="12" name="11 Elipse"/>
          <p:cNvSpPr/>
          <p:nvPr/>
        </p:nvSpPr>
        <p:spPr>
          <a:xfrm>
            <a:off x="2771800" y="3645024"/>
            <a:ext cx="504056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º</a:t>
            </a:r>
            <a:endParaRPr lang="es-ES" dirty="0"/>
          </a:p>
        </p:txBody>
      </p:sp>
      <p:sp>
        <p:nvSpPr>
          <p:cNvPr id="13" name="12 Elipse"/>
          <p:cNvSpPr/>
          <p:nvPr/>
        </p:nvSpPr>
        <p:spPr>
          <a:xfrm>
            <a:off x="5940152" y="4437112"/>
            <a:ext cx="504056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º</a:t>
            </a:r>
            <a:endParaRPr lang="es-ES" dirty="0"/>
          </a:p>
        </p:txBody>
      </p:sp>
      <p:sp>
        <p:nvSpPr>
          <p:cNvPr id="14" name="13 Elipse"/>
          <p:cNvSpPr/>
          <p:nvPr/>
        </p:nvSpPr>
        <p:spPr>
          <a:xfrm>
            <a:off x="6804248" y="4797152"/>
            <a:ext cx="504056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º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899592" y="908721"/>
            <a:ext cx="7560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De la tabla anterior, obtenemos los coeficientes del polinomio </a:t>
            </a:r>
            <a:r>
              <a:rPr lang="es-ES" dirty="0" err="1" smtClean="0"/>
              <a:t>interpolante</a:t>
            </a:r>
            <a:r>
              <a:rPr lang="es-ES" dirty="0" smtClean="0"/>
              <a:t>:</a:t>
            </a:r>
          </a:p>
          <a:p>
            <a:endParaRPr lang="es-ES" dirty="0"/>
          </a:p>
        </p:txBody>
      </p:sp>
      <p:graphicFrame>
        <p:nvGraphicFramePr>
          <p:cNvPr id="7" name="6 Objeto"/>
          <p:cNvGraphicFramePr>
            <a:graphicFrameLocks noChangeAspect="1"/>
          </p:cNvGraphicFramePr>
          <p:nvPr/>
        </p:nvGraphicFramePr>
        <p:xfrm>
          <a:off x="1763688" y="1772816"/>
          <a:ext cx="5377882" cy="1152128"/>
        </p:xfrm>
        <a:graphic>
          <a:graphicData uri="http://schemas.openxmlformats.org/presentationml/2006/ole">
            <p:oleObj spid="_x0000_s68610" name="Ecuación" r:id="rId3" imgW="3441600" imgH="685800" progId="Equation.3">
              <p:embed/>
            </p:oleObj>
          </a:graphicData>
        </a:graphic>
      </p:graphicFrame>
      <p:graphicFrame>
        <p:nvGraphicFramePr>
          <p:cNvPr id="68611" name="Object 3"/>
          <p:cNvGraphicFramePr>
            <a:graphicFrameLocks noChangeAspect="1"/>
          </p:cNvGraphicFramePr>
          <p:nvPr/>
        </p:nvGraphicFramePr>
        <p:xfrm>
          <a:off x="1692275" y="3033713"/>
          <a:ext cx="5280025" cy="1317625"/>
        </p:xfrm>
        <a:graphic>
          <a:graphicData uri="http://schemas.openxmlformats.org/presentationml/2006/ole">
            <p:oleObj spid="_x0000_s68611" name="Ecuación" r:id="rId4" imgW="3492360" imgH="698400" progId="Equation.3">
              <p:embed/>
            </p:oleObj>
          </a:graphicData>
        </a:graphic>
      </p:graphicFrame>
      <p:graphicFrame>
        <p:nvGraphicFramePr>
          <p:cNvPr id="10" name="9 Objeto"/>
          <p:cNvGraphicFramePr>
            <a:graphicFrameLocks noChangeAspect="1"/>
          </p:cNvGraphicFramePr>
          <p:nvPr/>
        </p:nvGraphicFramePr>
        <p:xfrm>
          <a:off x="1763713" y="4545013"/>
          <a:ext cx="2460625" cy="720725"/>
        </p:xfrm>
        <a:graphic>
          <a:graphicData uri="http://schemas.openxmlformats.org/presentationml/2006/ole">
            <p:oleObj spid="_x0000_s68612" name="Ecuación" r:id="rId5" imgW="156204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>
            <a:normAutofit fontScale="90000"/>
          </a:bodyPr>
          <a:lstStyle/>
          <a:p>
            <a:r>
              <a:rPr lang="es-ES_tradnl" b="1" u="sng" dirty="0" smtClean="0">
                <a:solidFill>
                  <a:srgbClr val="FF0000"/>
                </a:solidFill>
              </a:rPr>
              <a:t>Polinomio de interpolación basado en Diferencias Finitas Progresivas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Se debe hallar una relación entre las diferencias finitas y divididas; se deja como ejercicio la demostración que:</a:t>
            </a:r>
          </a:p>
          <a:p>
            <a:endParaRPr lang="es-ES" dirty="0" smtClean="0"/>
          </a:p>
          <a:p>
            <a:endParaRPr lang="es-ES_tradnl" dirty="0" smtClean="0"/>
          </a:p>
          <a:p>
            <a:r>
              <a:rPr lang="es-ES_tradnl" dirty="0" smtClean="0"/>
              <a:t>Reemplazando en el polinomio basado en diferencias divididas se tiene:</a:t>
            </a:r>
            <a:endParaRPr lang="es-ES" dirty="0" smtClean="0"/>
          </a:p>
          <a:p>
            <a:endParaRPr lang="es-ES" dirty="0"/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3313113" y="3284538"/>
          <a:ext cx="2951162" cy="792162"/>
        </p:xfrm>
        <a:graphic>
          <a:graphicData uri="http://schemas.openxmlformats.org/presentationml/2006/ole">
            <p:oleObj spid="_x0000_s46082" name="Ecuación" r:id="rId3" imgW="1562040" imgH="419040" progId="Equation.3">
              <p:embed/>
            </p:oleObj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300038" y="5445125"/>
          <a:ext cx="8640762" cy="779463"/>
        </p:xfrm>
        <a:graphic>
          <a:graphicData uri="http://schemas.openxmlformats.org/presentationml/2006/ole">
            <p:oleObj spid="_x0000_s46083" name="Ecuación" r:id="rId4" imgW="464796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>
            <a:normAutofit fontScale="90000"/>
          </a:bodyPr>
          <a:lstStyle/>
          <a:p>
            <a:r>
              <a:rPr lang="es-ES_tradnl" b="1" u="sng" dirty="0" smtClean="0">
                <a:solidFill>
                  <a:srgbClr val="FF0000"/>
                </a:solidFill>
              </a:rPr>
              <a:t>Polinomio de interpolación basado en Diferencias Finitas Progresivas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/>
          </a:bodyPr>
          <a:lstStyle/>
          <a:p>
            <a:r>
              <a:rPr lang="es-ES_tradnl" sz="2400" dirty="0" smtClean="0"/>
              <a:t>Teniendo en cuenta que los intervalos se tomarán igualmente espaciados (h=</a:t>
            </a:r>
            <a:r>
              <a:rPr lang="es-ES_tradnl" sz="2400" dirty="0" err="1" smtClean="0"/>
              <a:t>cte</a:t>
            </a:r>
            <a:r>
              <a:rPr lang="es-ES_tradnl" sz="2400" dirty="0" smtClean="0"/>
              <a:t>) para x, y haciendo el cambio de variable, se demuestra que:</a:t>
            </a:r>
          </a:p>
          <a:p>
            <a:pPr>
              <a:buNone/>
            </a:pPr>
            <a:endParaRPr lang="es-ES_tradnl" sz="2400" dirty="0" smtClean="0"/>
          </a:p>
          <a:p>
            <a:pPr>
              <a:buNone/>
            </a:pPr>
            <a:endParaRPr lang="es-ES" sz="2400" dirty="0" smtClean="0"/>
          </a:p>
          <a:p>
            <a:endParaRPr lang="es-ES_tradnl" sz="2400" dirty="0" smtClean="0"/>
          </a:p>
          <a:p>
            <a:endParaRPr lang="es-ES_tradnl" sz="2400" dirty="0" smtClean="0"/>
          </a:p>
          <a:p>
            <a:endParaRPr lang="es-ES_tradnl" sz="2400" dirty="0" smtClean="0"/>
          </a:p>
          <a:p>
            <a:r>
              <a:rPr lang="es-ES_tradnl" sz="2400" dirty="0" smtClean="0"/>
              <a:t>Esta última forma se conoce como polinomio de interpolación de Newton Progresivo con cambio de escala.</a:t>
            </a:r>
            <a:endParaRPr lang="es-ES" sz="2400" dirty="0" smtClean="0"/>
          </a:p>
          <a:p>
            <a:r>
              <a:rPr lang="es-ES_tradnl" sz="2400" dirty="0" smtClean="0"/>
              <a:t>Queda para el estudiante como ejercicio la deducción de la fórmula de error para el polinomio anterior.</a:t>
            </a:r>
            <a:endParaRPr lang="es-ES" sz="2400" dirty="0" smtClean="0"/>
          </a:p>
          <a:p>
            <a:endParaRPr lang="es-ES" dirty="0"/>
          </a:p>
        </p:txBody>
      </p:sp>
      <p:graphicFrame>
        <p:nvGraphicFramePr>
          <p:cNvPr id="47109" name="Object 5"/>
          <p:cNvGraphicFramePr>
            <a:graphicFrameLocks noChangeAspect="1"/>
          </p:cNvGraphicFramePr>
          <p:nvPr/>
        </p:nvGraphicFramePr>
        <p:xfrm>
          <a:off x="330200" y="2700338"/>
          <a:ext cx="8377238" cy="1817687"/>
        </p:xfrm>
        <a:graphic>
          <a:graphicData uri="http://schemas.openxmlformats.org/presentationml/2006/ole">
            <p:oleObj spid="_x0000_s47109" name="Ecuación" r:id="rId3" imgW="5968800" imgH="1295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u="sng" dirty="0">
                <a:solidFill>
                  <a:srgbClr val="FF0000"/>
                </a:solidFill>
              </a:rPr>
              <a:t>APROXIMACION DE FUNCIONES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rmAutofit fontScale="85000" lnSpcReduction="10000"/>
          </a:bodyPr>
          <a:lstStyle/>
          <a:p>
            <a:r>
              <a:rPr lang="es-PE" dirty="0"/>
              <a:t>En este capítulo se estudiará la aproximación de funciones disponibles en forma discreta  (puntos tabulados), con funciones analíticas sencillas, o bien de aproximación de funciones cuya complicada naturaleza exija su reemplazo por funciones más simples, específicamente por polinomios. </a:t>
            </a:r>
            <a:endParaRPr lang="es-PE" dirty="0" smtClean="0"/>
          </a:p>
          <a:p>
            <a:r>
              <a:rPr lang="es-PE" dirty="0" smtClean="0"/>
              <a:t>Una </a:t>
            </a:r>
            <a:r>
              <a:rPr lang="es-PE" dirty="0"/>
              <a:t>vez que se ha determinado un polinomio </a:t>
            </a:r>
            <a:r>
              <a:rPr lang="es-PE" b="1" dirty="0" err="1"/>
              <a:t>P</a:t>
            </a:r>
            <a:r>
              <a:rPr lang="es-PE" b="1" baseline="-25000" dirty="0" err="1"/>
              <a:t>n</a:t>
            </a:r>
            <a:r>
              <a:rPr lang="es-PE" b="1" dirty="0"/>
              <a:t>(x)</a:t>
            </a:r>
            <a:r>
              <a:rPr lang="es-PE" dirty="0"/>
              <a:t> de manera que aproxime satisfactoriamente una función dada </a:t>
            </a:r>
            <a:r>
              <a:rPr lang="es-PE" b="1" dirty="0"/>
              <a:t>f(x)</a:t>
            </a:r>
            <a:r>
              <a:rPr lang="es-PE" dirty="0"/>
              <a:t> sobre un intervalo de interés, puede esperarse que al diferenciar </a:t>
            </a:r>
            <a:r>
              <a:rPr lang="es-PE" b="1" dirty="0" err="1"/>
              <a:t>P</a:t>
            </a:r>
            <a:r>
              <a:rPr lang="es-PE" b="1" baseline="-25000" dirty="0" err="1"/>
              <a:t>n</a:t>
            </a:r>
            <a:r>
              <a:rPr lang="es-PE" b="1" dirty="0"/>
              <a:t>(x)</a:t>
            </a:r>
            <a:r>
              <a:rPr lang="es-PE" dirty="0"/>
              <a:t> o integrarla, también aproxime la derivada o integral correspondiente a </a:t>
            </a:r>
            <a:r>
              <a:rPr lang="es-PE" b="1" dirty="0"/>
              <a:t>f(x)</a:t>
            </a:r>
            <a:r>
              <a:rPr lang="es-PE" dirty="0"/>
              <a:t>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96950"/>
          </a:xfrm>
        </p:spPr>
        <p:txBody>
          <a:bodyPr/>
          <a:lstStyle/>
          <a:p>
            <a:r>
              <a:rPr lang="es-ES" dirty="0" smtClean="0">
                <a:solidFill>
                  <a:srgbClr val="FF0000"/>
                </a:solidFill>
              </a:rPr>
              <a:t>Ejemplo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1180728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a) Aproximar la siguiente data usando un </a:t>
            </a:r>
          </a:p>
          <a:p>
            <a:pPr>
              <a:buNone/>
            </a:pPr>
            <a:r>
              <a:rPr lang="es-ES" dirty="0" smtClean="0"/>
              <a:t>polinomio basado en diferencias finitas:</a:t>
            </a:r>
            <a:endParaRPr lang="es-E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187624" y="2564904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X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Y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-1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0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539552" y="3861048"/>
            <a:ext cx="8229600" cy="23042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3200" dirty="0" smtClean="0"/>
              <a:t>b) Estime Y(2.5):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3200" dirty="0" smtClean="0"/>
              <a:t>c) Calcule el error cometido, si esta data se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3200" dirty="0" smtClean="0"/>
              <a:t>    obtuvo de la función Y=</a:t>
            </a:r>
            <a:r>
              <a:rPr lang="es-ES" sz="3200" dirty="0" err="1" smtClean="0"/>
              <a:t>sen</a:t>
            </a:r>
            <a:r>
              <a:rPr lang="es-ES" sz="3200" dirty="0" smtClean="0"/>
              <a:t>(pi*X/2)</a:t>
            </a:r>
            <a:endParaRPr kumimoji="0" lang="es-E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6950"/>
          </a:xfrm>
        </p:spPr>
        <p:txBody>
          <a:bodyPr/>
          <a:lstStyle/>
          <a:p>
            <a:r>
              <a:rPr lang="es-ES" sz="3600" b="1" dirty="0" smtClean="0">
                <a:solidFill>
                  <a:srgbClr val="FF0000"/>
                </a:solidFill>
              </a:rPr>
              <a:t>Solución</a:t>
            </a:r>
            <a:endParaRPr lang="es-ES" sz="3600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7606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ES" dirty="0" smtClean="0"/>
              <a:t>Tabla de diferencias finitas:</a:t>
            </a:r>
            <a:endParaRPr lang="es-E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115616" y="1556792"/>
          <a:ext cx="6096000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X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Y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Δ</a:t>
                      </a:r>
                      <a:r>
                        <a:rPr lang="es-ES" dirty="0" smtClean="0"/>
                        <a:t>Y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Δ</a:t>
                      </a:r>
                      <a:r>
                        <a:rPr lang="es-ES" baseline="30000" dirty="0" smtClean="0"/>
                        <a:t>2</a:t>
                      </a:r>
                      <a:r>
                        <a:rPr lang="es-ES" dirty="0" smtClean="0"/>
                        <a:t>Y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2</a:t>
                      </a:r>
                    </a:p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3</a:t>
                      </a:r>
                    </a:p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0</a:t>
                      </a:r>
                    </a:p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-1</a:t>
                      </a:r>
                    </a:p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-1</a:t>
                      </a:r>
                    </a:p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539552" y="5373216"/>
            <a:ext cx="8229600" cy="7920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/>
        </p:nvGraphicFramePr>
        <p:xfrm>
          <a:off x="755576" y="4221088"/>
          <a:ext cx="2808312" cy="1596506"/>
        </p:xfrm>
        <a:graphic>
          <a:graphicData uri="http://schemas.openxmlformats.org/presentationml/2006/ole">
            <p:oleObj spid="_x0000_s69634" name="Ecuación" r:id="rId3" imgW="1854000" imgH="1054080" progId="Equation.3">
              <p:embed/>
            </p:oleObj>
          </a:graphicData>
        </a:graphic>
      </p:graphicFrame>
      <p:graphicFrame>
        <p:nvGraphicFramePr>
          <p:cNvPr id="69635" name="Object 3"/>
          <p:cNvGraphicFramePr>
            <a:graphicFrameLocks noChangeAspect="1"/>
          </p:cNvGraphicFramePr>
          <p:nvPr/>
        </p:nvGraphicFramePr>
        <p:xfrm>
          <a:off x="4355976" y="3501008"/>
          <a:ext cx="3232150" cy="2925763"/>
        </p:xfrm>
        <a:graphic>
          <a:graphicData uri="http://schemas.openxmlformats.org/presentationml/2006/ole">
            <p:oleObj spid="_x0000_s69635" name="Ecuación" r:id="rId4" imgW="2133360" imgH="1930320" progId="Equation.3">
              <p:embed/>
            </p:oleObj>
          </a:graphicData>
        </a:graphic>
      </p:graphicFrame>
      <p:sp>
        <p:nvSpPr>
          <p:cNvPr id="8" name="7 Elipse"/>
          <p:cNvSpPr/>
          <p:nvPr/>
        </p:nvSpPr>
        <p:spPr>
          <a:xfrm>
            <a:off x="2483768" y="1916832"/>
            <a:ext cx="648072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Elipse"/>
          <p:cNvSpPr/>
          <p:nvPr/>
        </p:nvSpPr>
        <p:spPr>
          <a:xfrm>
            <a:off x="4139952" y="213285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Elipse"/>
          <p:cNvSpPr/>
          <p:nvPr/>
        </p:nvSpPr>
        <p:spPr>
          <a:xfrm>
            <a:off x="5652120" y="2420888"/>
            <a:ext cx="576064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_tradnl" sz="2000" b="1" u="sng" dirty="0" smtClean="0">
                <a:solidFill>
                  <a:srgbClr val="FF0000"/>
                </a:solidFill>
              </a:rPr>
              <a:t>Polinomio de interpolación basado en Diferencias Finitas Regresivas</a:t>
            </a:r>
            <a:endParaRPr lang="es-ES" sz="20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s-ES" sz="2000" dirty="0" smtClean="0"/>
          </a:p>
          <a:p>
            <a:pPr>
              <a:buNone/>
            </a:pPr>
            <a:endParaRPr lang="es-ES_tradnl" sz="2000" b="1" u="sng" dirty="0" smtClean="0"/>
          </a:p>
          <a:p>
            <a:pPr>
              <a:buNone/>
            </a:pPr>
            <a:endParaRPr lang="es-ES_tradnl" sz="2000" b="1" u="sng" dirty="0" smtClean="0"/>
          </a:p>
          <a:p>
            <a:pPr>
              <a:buNone/>
            </a:pPr>
            <a:endParaRPr lang="es-ES_tradnl" sz="2000" b="1" u="sng" dirty="0" smtClean="0"/>
          </a:p>
          <a:p>
            <a:pPr>
              <a:buNone/>
            </a:pPr>
            <a:r>
              <a:rPr lang="es-ES_tradnl" sz="2000" b="1" u="sng" dirty="0" smtClean="0">
                <a:solidFill>
                  <a:srgbClr val="FF0000"/>
                </a:solidFill>
              </a:rPr>
              <a:t>Polinomio de interpolación basado en Diferencias Finitas Centrales</a:t>
            </a:r>
            <a:endParaRPr lang="es-ES" sz="20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s-ES_tradnl" sz="2000" b="1" u="sng" dirty="0" smtClean="0">
                <a:solidFill>
                  <a:srgbClr val="FF0000"/>
                </a:solidFill>
              </a:rPr>
              <a:t>Polinomio de Stirling</a:t>
            </a:r>
            <a:endParaRPr lang="es-ES" sz="20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s-ES_tradnl" sz="2000" b="1" dirty="0" smtClean="0"/>
              <a:t> </a:t>
            </a:r>
            <a:endParaRPr lang="es-ES" sz="2000" dirty="0" smtClean="0"/>
          </a:p>
          <a:p>
            <a:pPr>
              <a:buNone/>
            </a:pPr>
            <a:endParaRPr lang="es-ES_tradnl" sz="2000" dirty="0" smtClean="0"/>
          </a:p>
          <a:p>
            <a:pPr>
              <a:buNone/>
            </a:pPr>
            <a:endParaRPr lang="es-ES_tradnl" sz="2000" dirty="0" smtClean="0"/>
          </a:p>
          <a:p>
            <a:pPr>
              <a:buNone/>
            </a:pPr>
            <a:endParaRPr lang="es-ES_tradnl" sz="2000" dirty="0" smtClean="0"/>
          </a:p>
          <a:p>
            <a:pPr>
              <a:buNone/>
            </a:pPr>
            <a:r>
              <a:rPr lang="es-ES_tradnl" sz="2000" dirty="0" smtClean="0"/>
              <a:t>Queda para el estudiante demostrar que el polinomio anterior puede</a:t>
            </a:r>
          </a:p>
          <a:p>
            <a:pPr>
              <a:buNone/>
            </a:pPr>
            <a:r>
              <a:rPr lang="es-ES_tradnl" sz="2000" dirty="0" smtClean="0"/>
              <a:t>representarse en la forma siguiente:</a:t>
            </a:r>
            <a:endParaRPr lang="es-ES" dirty="0" smtClean="0"/>
          </a:p>
          <a:p>
            <a:endParaRPr lang="es-ES" dirty="0"/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1331640" y="1124744"/>
          <a:ext cx="7088288" cy="1008112"/>
        </p:xfrm>
        <a:graphic>
          <a:graphicData uri="http://schemas.openxmlformats.org/presentationml/2006/ole">
            <p:oleObj spid="_x0000_s48130" name="Ecuación" r:id="rId3" imgW="5715000" imgH="812520" progId="Equation.3">
              <p:embed/>
            </p:oleObj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1475656" y="3284983"/>
          <a:ext cx="5472608" cy="1078659"/>
        </p:xfrm>
        <a:graphic>
          <a:graphicData uri="http://schemas.openxmlformats.org/presentationml/2006/ole">
            <p:oleObj spid="_x0000_s48131" name="Ecuación" r:id="rId4" imgW="4381200" imgH="863280" progId="Equation.3">
              <p:embed/>
            </p:oleObj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1547664" y="5373216"/>
          <a:ext cx="6408712" cy="1100336"/>
        </p:xfrm>
        <a:graphic>
          <a:graphicData uri="http://schemas.openxmlformats.org/presentationml/2006/ole">
            <p:oleObj spid="_x0000_s48132" name="Ecuación" r:id="rId5" imgW="5473440" imgH="939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>
            <a:normAutofit fontScale="90000"/>
          </a:bodyPr>
          <a:lstStyle/>
          <a:p>
            <a:r>
              <a:rPr lang="es-ES_tradnl" b="1" u="sng" dirty="0" smtClean="0">
                <a:solidFill>
                  <a:srgbClr val="FF0000"/>
                </a:solidFill>
              </a:rPr>
              <a:t>Polinomios de interpolación de </a:t>
            </a:r>
            <a:r>
              <a:rPr lang="es-ES_tradnl" b="1" u="sng" dirty="0" err="1" smtClean="0">
                <a:solidFill>
                  <a:srgbClr val="FF0000"/>
                </a:solidFill>
              </a:rPr>
              <a:t>Lagrange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_tradnl" dirty="0" smtClean="0"/>
              <a:t>Para intervalos iguales o no.</a:t>
            </a:r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pPr>
              <a:buNone/>
            </a:pPr>
            <a:endParaRPr lang="es-ES_tradnl" dirty="0" smtClean="0"/>
          </a:p>
          <a:p>
            <a:pPr>
              <a:buNone/>
            </a:pPr>
            <a:endParaRPr lang="es-ES_tradnl" dirty="0" smtClean="0"/>
          </a:p>
          <a:p>
            <a:pPr>
              <a:buNone/>
            </a:pPr>
            <a:r>
              <a:rPr lang="es-ES_tradnl" dirty="0" smtClean="0"/>
              <a:t>para algún: </a:t>
            </a:r>
            <a:endParaRPr lang="es-ES" dirty="0" smtClean="0"/>
          </a:p>
          <a:p>
            <a:pPr>
              <a:buNone/>
            </a:pPr>
            <a:endParaRPr lang="es-ES" dirty="0" smtClean="0"/>
          </a:p>
          <a:p>
            <a:endParaRPr lang="es-ES" dirty="0"/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1115616" y="2276872"/>
          <a:ext cx="7045477" cy="2592288"/>
        </p:xfrm>
        <a:graphic>
          <a:graphicData uri="http://schemas.openxmlformats.org/presentationml/2006/ole">
            <p:oleObj spid="_x0000_s49154" name="Ecuación" r:id="rId3" imgW="4038480" imgH="1485720" progId="Equation.3">
              <p:embed/>
            </p:oleObj>
          </a:graphicData>
        </a:graphic>
      </p:graphicFrame>
      <p:graphicFrame>
        <p:nvGraphicFramePr>
          <p:cNvPr id="49158" name="Object 6"/>
          <p:cNvGraphicFramePr>
            <a:graphicFrameLocks noChangeAspect="1"/>
          </p:cNvGraphicFramePr>
          <p:nvPr/>
        </p:nvGraphicFramePr>
        <p:xfrm>
          <a:off x="2915816" y="5229200"/>
          <a:ext cx="3096345" cy="393045"/>
        </p:xfrm>
        <a:graphic>
          <a:graphicData uri="http://schemas.openxmlformats.org/presentationml/2006/ole">
            <p:oleObj spid="_x0000_s49158" name="Ecuación" r:id="rId4" imgW="17017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FF0000"/>
                </a:solidFill>
              </a:rPr>
              <a:t>Ejemplo</a:t>
            </a:r>
            <a:endParaRPr lang="es-ES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3635896" y="1844824"/>
          <a:ext cx="158417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9"/>
                <a:gridCol w="792089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X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Y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-2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6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1043608" y="1268760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Obtener el Polinomio de Lagrange de la siguiente data:</a:t>
            </a:r>
            <a:endParaRPr lang="es-ES" dirty="0"/>
          </a:p>
        </p:txBody>
      </p:sp>
      <p:graphicFrame>
        <p:nvGraphicFramePr>
          <p:cNvPr id="7" name="6 Objeto"/>
          <p:cNvGraphicFramePr>
            <a:graphicFrameLocks noChangeAspect="1"/>
          </p:cNvGraphicFramePr>
          <p:nvPr/>
        </p:nvGraphicFramePr>
        <p:xfrm>
          <a:off x="539552" y="3645024"/>
          <a:ext cx="8149846" cy="2448272"/>
        </p:xfrm>
        <a:graphic>
          <a:graphicData uri="http://schemas.openxmlformats.org/presentationml/2006/ole">
            <p:oleObj spid="_x0000_s65538" name="Ecuación" r:id="rId3" imgW="4825800" imgH="12826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580926"/>
          </a:xfrm>
        </p:spPr>
        <p:txBody>
          <a:bodyPr>
            <a:normAutofit fontScale="90000"/>
          </a:bodyPr>
          <a:lstStyle/>
          <a:p>
            <a:r>
              <a:rPr lang="es-MX" dirty="0" smtClean="0">
                <a:solidFill>
                  <a:srgbClr val="FF0000"/>
                </a:solidFill>
              </a:rPr>
              <a:t>AJUSTE POR MINIMOS CUADRADOS</a:t>
            </a:r>
            <a:r>
              <a:rPr lang="es-ES" b="1" dirty="0" smtClean="0"/>
              <a:t/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161277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MX" dirty="0" smtClean="0"/>
              <a:t>Dado un conjunto de pares ordenados (x</a:t>
            </a:r>
            <a:r>
              <a:rPr lang="es-MX" baseline="-25000" dirty="0" smtClean="0"/>
              <a:t>i</a:t>
            </a:r>
            <a:r>
              <a:rPr lang="es-MX" dirty="0" smtClean="0"/>
              <a:t>, </a:t>
            </a:r>
            <a:r>
              <a:rPr lang="es-MX" dirty="0" err="1" smtClean="0"/>
              <a:t>y</a:t>
            </a:r>
            <a:r>
              <a:rPr lang="es-MX" baseline="-25000" dirty="0" err="1" smtClean="0"/>
              <a:t>i</a:t>
            </a:r>
            <a:r>
              <a:rPr lang="es-MX" dirty="0" smtClean="0"/>
              <a:t>), se</a:t>
            </a:r>
          </a:p>
          <a:p>
            <a:pPr>
              <a:buNone/>
            </a:pPr>
            <a:r>
              <a:rPr lang="es-MX" dirty="0" smtClean="0"/>
              <a:t>busca una función de aproximación </a:t>
            </a:r>
            <a:r>
              <a:rPr lang="es-MX" b="1" dirty="0" smtClean="0"/>
              <a:t>g</a:t>
            </a:r>
            <a:r>
              <a:rPr lang="es-MX" dirty="0" smtClean="0"/>
              <a:t>, tal que:</a:t>
            </a:r>
            <a:endParaRPr lang="es-ES" dirty="0" smtClean="0"/>
          </a:p>
          <a:p>
            <a:pPr algn="ctr">
              <a:buNone/>
            </a:pPr>
            <a:r>
              <a:rPr lang="pt-BR" i="1" dirty="0" smtClean="0">
                <a:solidFill>
                  <a:srgbClr val="7030A0"/>
                </a:solidFill>
              </a:rPr>
              <a:t>g(x</a:t>
            </a:r>
            <a:r>
              <a:rPr lang="pt-BR" i="1" baseline="-25000" dirty="0" smtClean="0">
                <a:solidFill>
                  <a:srgbClr val="7030A0"/>
                </a:solidFill>
              </a:rPr>
              <a:t>i</a:t>
            </a:r>
            <a:r>
              <a:rPr lang="pt-BR" i="1" dirty="0" smtClean="0">
                <a:solidFill>
                  <a:srgbClr val="7030A0"/>
                </a:solidFill>
              </a:rPr>
              <a:t>) se aproxime a y</a:t>
            </a:r>
            <a:r>
              <a:rPr lang="pt-BR" i="1" baseline="-25000" dirty="0" smtClean="0">
                <a:solidFill>
                  <a:srgbClr val="7030A0"/>
                </a:solidFill>
              </a:rPr>
              <a:t>i</a:t>
            </a:r>
            <a:r>
              <a:rPr lang="pt-BR" i="1" dirty="0" smtClean="0">
                <a:solidFill>
                  <a:srgbClr val="7030A0"/>
                </a:solidFill>
              </a:rPr>
              <a:t> para i=1,  2, ..., n</a:t>
            </a:r>
            <a:endParaRPr lang="es-ES" i="1" dirty="0" smtClean="0">
              <a:solidFill>
                <a:srgbClr val="7030A0"/>
              </a:solidFill>
            </a:endParaRPr>
          </a:p>
          <a:p>
            <a:endParaRPr lang="es-ES" dirty="0"/>
          </a:p>
        </p:txBody>
      </p:sp>
      <p:pic>
        <p:nvPicPr>
          <p:cNvPr id="5120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3068960"/>
            <a:ext cx="5557409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/>
          </a:bodyPr>
          <a:lstStyle/>
          <a:p>
            <a:r>
              <a:rPr lang="es-PE" sz="2800" dirty="0" smtClean="0"/>
              <a:t>De un modo general, una función aproximante dependerá de varias constantes , es decir:</a:t>
            </a:r>
          </a:p>
          <a:p>
            <a:pPr>
              <a:buNone/>
            </a:pPr>
            <a:endParaRPr lang="es-ES" sz="2800" dirty="0" smtClean="0"/>
          </a:p>
          <a:p>
            <a:r>
              <a:rPr lang="es-MX" sz="2800" dirty="0" smtClean="0"/>
              <a:t>Para i=1, 2, ...., n, definimos las desviaciones como:</a:t>
            </a:r>
          </a:p>
          <a:p>
            <a:pPr>
              <a:buNone/>
            </a:pPr>
            <a:endParaRPr lang="es-ES" sz="2800" dirty="0" smtClean="0"/>
          </a:p>
          <a:p>
            <a:r>
              <a:rPr lang="es-MX" sz="2800" dirty="0" smtClean="0"/>
              <a:t>La función aproximada deberá ser escogida de forma que tales desviaciones sean pequeñas en valor absoluto.</a:t>
            </a:r>
            <a:endParaRPr lang="es-ES" sz="2800" dirty="0" smtClean="0"/>
          </a:p>
          <a:p>
            <a:r>
              <a:rPr lang="es-MX" sz="2800" dirty="0" smtClean="0"/>
              <a:t>Esta función puede ser elegida como una combinación lineal de otras:</a:t>
            </a:r>
          </a:p>
          <a:p>
            <a:endParaRPr lang="es-ES" sz="2800" dirty="0" smtClean="0"/>
          </a:p>
          <a:p>
            <a:r>
              <a:rPr lang="es-MX" sz="2800" dirty="0" smtClean="0"/>
              <a:t>Por ejemplo, la aproximación mediante una recta será:</a:t>
            </a:r>
            <a:endParaRPr lang="es-ES" sz="2800" dirty="0" smtClean="0"/>
          </a:p>
          <a:p>
            <a:endParaRPr lang="es-ES" dirty="0"/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3083835" y="1556792"/>
          <a:ext cx="3648405" cy="576064"/>
        </p:xfrm>
        <a:graphic>
          <a:graphicData uri="http://schemas.openxmlformats.org/presentationml/2006/ole">
            <p:oleObj spid="_x0000_s52226" name="Ecuación" r:id="rId3" imgW="1447560" imgH="228600" progId="Equation.3">
              <p:embed/>
            </p:oleObj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3087835" y="2564904"/>
          <a:ext cx="3500389" cy="504056"/>
        </p:xfrm>
        <a:graphic>
          <a:graphicData uri="http://schemas.openxmlformats.org/presentationml/2006/ole">
            <p:oleObj spid="_x0000_s52227" name="Ecuación" r:id="rId4" imgW="1587240" imgH="228600" progId="Equation.3">
              <p:embed/>
            </p:oleObj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3131840" y="4509120"/>
          <a:ext cx="4480498" cy="576064"/>
        </p:xfrm>
        <a:graphic>
          <a:graphicData uri="http://schemas.openxmlformats.org/presentationml/2006/ole">
            <p:oleObj spid="_x0000_s52228" name="Ecuación" r:id="rId5" imgW="1777680" imgH="228600" progId="Equation.3">
              <p:embed/>
            </p:oleObj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3203848" y="5733256"/>
          <a:ext cx="3096344" cy="521167"/>
        </p:xfrm>
        <a:graphic>
          <a:graphicData uri="http://schemas.openxmlformats.org/presentationml/2006/ole">
            <p:oleObj spid="_x0000_s52229" name="Ecuación" r:id="rId6" imgW="128268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es-MX" dirty="0" smtClean="0"/>
              <a:t>El método de los mínimos cuadrados consiste en obtener una función de aproximación, que busca:</a:t>
            </a:r>
          </a:p>
          <a:p>
            <a:pPr>
              <a:buNone/>
            </a:pPr>
            <a:endParaRPr lang="es-ES" dirty="0" smtClean="0"/>
          </a:p>
          <a:p>
            <a:r>
              <a:rPr lang="es-MX" dirty="0" smtClean="0"/>
              <a:t>Se busca entonces, minimizar la suma de los cuadrados de las desviaciones: </a:t>
            </a:r>
            <a:endParaRPr lang="es-ES" dirty="0" smtClean="0"/>
          </a:p>
          <a:p>
            <a:endParaRPr lang="es-ES" dirty="0"/>
          </a:p>
        </p:txBody>
      </p:sp>
      <p:graphicFrame>
        <p:nvGraphicFramePr>
          <p:cNvPr id="54278" name="Object 6"/>
          <p:cNvGraphicFramePr>
            <a:graphicFrameLocks noChangeAspect="1"/>
          </p:cNvGraphicFramePr>
          <p:nvPr/>
        </p:nvGraphicFramePr>
        <p:xfrm>
          <a:off x="2915816" y="1844824"/>
          <a:ext cx="2668531" cy="1080120"/>
        </p:xfrm>
        <a:graphic>
          <a:graphicData uri="http://schemas.openxmlformats.org/presentationml/2006/ole">
            <p:oleObj spid="_x0000_s54278" name="Ecuación" r:id="rId3" imgW="1066680" imgH="431640" progId="Equation.3">
              <p:embed/>
            </p:oleObj>
          </a:graphicData>
        </a:graphic>
      </p:graphicFrame>
      <p:graphicFrame>
        <p:nvGraphicFramePr>
          <p:cNvPr id="54279" name="Object 7"/>
          <p:cNvGraphicFramePr>
            <a:graphicFrameLocks noChangeAspect="1"/>
          </p:cNvGraphicFramePr>
          <p:nvPr/>
        </p:nvGraphicFramePr>
        <p:xfrm>
          <a:off x="539552" y="4293096"/>
          <a:ext cx="8100900" cy="1080120"/>
        </p:xfrm>
        <a:graphic>
          <a:graphicData uri="http://schemas.openxmlformats.org/presentationml/2006/ole">
            <p:oleObj spid="_x0000_s54279" name="Ecuación" r:id="rId4" imgW="323820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>
              <a:buNone/>
            </a:pPr>
            <a:r>
              <a:rPr lang="es-MX" dirty="0" smtClean="0"/>
              <a:t>por lo tanto:</a:t>
            </a:r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r>
              <a:rPr lang="es-MX" dirty="0" smtClean="0"/>
              <a:t>Aproximación de una  recta por mínimo </a:t>
            </a:r>
          </a:p>
          <a:p>
            <a:pPr>
              <a:buNone/>
            </a:pPr>
            <a:r>
              <a:rPr lang="es-MX" dirty="0" smtClean="0"/>
              <a:t>cuadrados:</a:t>
            </a:r>
            <a:endParaRPr lang="es-ES" dirty="0" smtClean="0"/>
          </a:p>
          <a:p>
            <a:endParaRPr lang="es-ES" dirty="0"/>
          </a:p>
        </p:txBody>
      </p:sp>
      <p:graphicFrame>
        <p:nvGraphicFramePr>
          <p:cNvPr id="55298" name="Object 2"/>
          <p:cNvGraphicFramePr>
            <a:graphicFrameLocks noChangeAspect="1"/>
          </p:cNvGraphicFramePr>
          <p:nvPr/>
        </p:nvGraphicFramePr>
        <p:xfrm>
          <a:off x="2987824" y="3933056"/>
          <a:ext cx="3600400" cy="2446491"/>
        </p:xfrm>
        <a:graphic>
          <a:graphicData uri="http://schemas.openxmlformats.org/presentationml/2006/ole">
            <p:oleObj spid="_x0000_s55298" name="Ecuación" r:id="rId3" imgW="1625400" imgH="1104840" progId="Equation.3">
              <p:embed/>
            </p:oleObj>
          </a:graphicData>
        </a:graphic>
      </p:graphicFrame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3131840" y="1412776"/>
          <a:ext cx="2849855" cy="1512168"/>
        </p:xfrm>
        <a:graphic>
          <a:graphicData uri="http://schemas.openxmlformats.org/presentationml/2006/ole">
            <p:oleObj spid="_x0000_s55299" name="Ecuación" r:id="rId4" imgW="1244520" imgH="660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>
            <a:normAutofit fontScale="90000"/>
          </a:bodyPr>
          <a:lstStyle/>
          <a:p>
            <a:r>
              <a:rPr lang="es-PE" b="1" dirty="0" smtClean="0">
                <a:solidFill>
                  <a:srgbClr val="FF0000"/>
                </a:solidFill>
              </a:rPr>
              <a:t>Forma Matricial del ajuste o regresión por mínimos cuadrados</a:t>
            </a:r>
            <a:r>
              <a:rPr lang="es-ES" b="1" dirty="0" smtClean="0"/>
              <a:t/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PE" b="1" dirty="0" smtClean="0"/>
              <a:t>Sistema sobre-determinado para ajuste de una</a:t>
            </a:r>
          </a:p>
          <a:p>
            <a:pPr>
              <a:buNone/>
            </a:pPr>
            <a:r>
              <a:rPr lang="es-PE" b="1" dirty="0" smtClean="0"/>
              <a:t>recta</a:t>
            </a:r>
            <a:endParaRPr lang="es-ES" b="1" dirty="0" smtClean="0"/>
          </a:p>
          <a:p>
            <a:pPr>
              <a:buNone/>
            </a:pPr>
            <a:r>
              <a:rPr lang="es-PE" dirty="0" smtClean="0"/>
              <a:t>Escribiendo la ecuación</a:t>
            </a:r>
            <a:r>
              <a:rPr lang="es-PE" i="1" dirty="0" smtClean="0"/>
              <a:t> c</a:t>
            </a:r>
            <a:r>
              <a:rPr lang="es-PE" baseline="-25000" dirty="0" smtClean="0"/>
              <a:t>1</a:t>
            </a:r>
            <a:r>
              <a:rPr lang="es-PE" i="1" dirty="0" smtClean="0"/>
              <a:t>x </a:t>
            </a:r>
            <a:r>
              <a:rPr lang="es-PE" dirty="0" smtClean="0"/>
              <a:t>+ </a:t>
            </a:r>
            <a:r>
              <a:rPr lang="es-PE" i="1" dirty="0" smtClean="0"/>
              <a:t>c</a:t>
            </a:r>
            <a:r>
              <a:rPr lang="es-PE" baseline="-25000" dirty="0" smtClean="0"/>
              <a:t>2 </a:t>
            </a:r>
            <a:r>
              <a:rPr lang="es-PE" dirty="0" smtClean="0"/>
              <a:t>= y para todos</a:t>
            </a:r>
          </a:p>
          <a:p>
            <a:pPr>
              <a:buNone/>
            </a:pPr>
            <a:r>
              <a:rPr lang="es-PE" dirty="0" smtClean="0"/>
              <a:t>los puntos conocidos (</a:t>
            </a:r>
            <a:r>
              <a:rPr lang="es-PE" i="1" dirty="0" smtClean="0"/>
              <a:t>x</a:t>
            </a:r>
            <a:r>
              <a:rPr lang="es-PE" i="1" baseline="-25000" dirty="0" smtClean="0"/>
              <a:t>i </a:t>
            </a:r>
            <a:r>
              <a:rPr lang="es-PE" i="1" dirty="0" smtClean="0"/>
              <a:t>, y</a:t>
            </a:r>
            <a:r>
              <a:rPr lang="es-PE" i="1" baseline="-25000" dirty="0" smtClean="0"/>
              <a:t>i</a:t>
            </a:r>
            <a:r>
              <a:rPr lang="es-PE" dirty="0" smtClean="0"/>
              <a:t>), </a:t>
            </a:r>
            <a:r>
              <a:rPr lang="es-PE" i="1" dirty="0" smtClean="0"/>
              <a:t>i</a:t>
            </a:r>
            <a:r>
              <a:rPr lang="es-PE" dirty="0" smtClean="0"/>
              <a:t> =1,..,</a:t>
            </a:r>
            <a:r>
              <a:rPr lang="es-PE" i="1" dirty="0" smtClean="0"/>
              <a:t>n</a:t>
            </a:r>
            <a:r>
              <a:rPr lang="es-PE" dirty="0" smtClean="0"/>
              <a:t> obtenemos</a:t>
            </a:r>
          </a:p>
          <a:p>
            <a:pPr>
              <a:buNone/>
            </a:pPr>
            <a:r>
              <a:rPr lang="es-PE" dirty="0" smtClean="0"/>
              <a:t>un sistema sobre-determinado:</a:t>
            </a:r>
          </a:p>
          <a:p>
            <a:pPr>
              <a:buNone/>
            </a:pPr>
            <a:endParaRPr lang="es-ES" dirty="0" smtClean="0"/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/>
        </p:nvGraphicFramePr>
        <p:xfrm>
          <a:off x="3203575" y="4508500"/>
          <a:ext cx="2738438" cy="2005013"/>
        </p:xfrm>
        <a:graphic>
          <a:graphicData uri="http://schemas.openxmlformats.org/presentationml/2006/ole">
            <p:oleObj spid="_x0000_s58370" name="Ecuación" r:id="rId3" imgW="1282680" imgH="939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PE" b="1" u="sng" dirty="0">
                <a:solidFill>
                  <a:srgbClr val="FF0000"/>
                </a:solidFill>
              </a:rPr>
              <a:t>Aproximación polinómica</a:t>
            </a:r>
            <a:r>
              <a:rPr lang="es-ES" b="1" dirty="0"/>
              <a:t/>
            </a:r>
            <a:br>
              <a:rPr lang="es-ES" b="1" dirty="0"/>
            </a:b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2267744" y="2708920"/>
          <a:ext cx="3744416" cy="1152128"/>
        </p:xfrm>
        <a:graphic>
          <a:graphicData uri="http://schemas.openxmlformats.org/drawingml/2006/table">
            <a:tbl>
              <a:tblPr/>
              <a:tblGrid>
                <a:gridCol w="774393"/>
                <a:gridCol w="775303"/>
                <a:gridCol w="774393"/>
                <a:gridCol w="775303"/>
                <a:gridCol w="645024"/>
              </a:tblGrid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_tradnl" sz="2000" dirty="0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es-ES_tradnl" sz="2000" baseline="-25000" dirty="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endParaRPr lang="es-E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_tradnl" sz="2000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es-ES_tradnl" sz="2000" baseline="-25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s-ES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_tradnl" sz="2000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es-ES_tradnl" sz="2000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s-ES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_tradnl" sz="2000">
                          <a:latin typeface="Times New Roman"/>
                          <a:ea typeface="Times New Roman"/>
                          <a:cs typeface="Times New Roman"/>
                        </a:rPr>
                        <a:t>...</a:t>
                      </a:r>
                      <a:endParaRPr lang="es-ES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_tradnl" sz="2000" dirty="0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es-ES_tradnl" sz="2000" baseline="-25000" dirty="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endParaRPr lang="es-E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_tradnl" sz="2000">
                          <a:latin typeface="Times New Roman"/>
                          <a:ea typeface="Times New Roman"/>
                          <a:cs typeface="Times New Roman"/>
                        </a:rPr>
                        <a:t>f(x</a:t>
                      </a:r>
                      <a:r>
                        <a:rPr lang="es-ES_tradnl" sz="2000" baseline="-2500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s-ES_tradnl" sz="200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es-ES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_tradnl" sz="2000"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es-ES_tradnl" sz="2000" baseline="-25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s-ES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_tradnl" sz="2000" dirty="0"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es-ES_tradnl" sz="2000" baseline="-250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s-E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0" dirty="0">
                          <a:latin typeface="Times New Roman"/>
                          <a:ea typeface="Times New Roman"/>
                          <a:cs typeface="Times New Roman"/>
                        </a:rPr>
                        <a:t>...</a:t>
                      </a:r>
                      <a:endParaRPr lang="es-ES" sz="20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0" kern="0" dirty="0">
                          <a:latin typeface="Calibri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es-ES_tradnl" sz="2000" b="0" kern="0" baseline="-25000" dirty="0">
                          <a:latin typeface="Calibri"/>
                          <a:ea typeface="Times New Roman"/>
                          <a:cs typeface="Times New Roman"/>
                        </a:rPr>
                        <a:t>n</a:t>
                      </a:r>
                      <a:endParaRPr lang="es-ES" sz="2000" b="0" kern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827584" y="980728"/>
            <a:ext cx="748883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/>
              <a:t>Se realiza cuando la función puede ser conocida en forma explícita o mediante un conjunto de valores tabulados para cada uno de los argumentos por donde pasa la función (valores funcionales).</a:t>
            </a:r>
            <a:endParaRPr lang="es-ES" sz="2400" dirty="0"/>
          </a:p>
          <a:p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827584" y="4077072"/>
            <a:ext cx="756084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/>
              <a:t>Normalmente se acepta aproximar a la función tabulada en puntos coincidentes mediante un polinomio de grado “n” (condición de aproximación):</a:t>
            </a:r>
            <a:endParaRPr lang="es-ES" sz="2400" dirty="0"/>
          </a:p>
          <a:p>
            <a:r>
              <a:rPr lang="es-ES_tradnl" sz="2400" b="1" dirty="0">
                <a:solidFill>
                  <a:schemeClr val="accent1">
                    <a:lumMod val="75000"/>
                  </a:schemeClr>
                </a:solidFill>
              </a:rPr>
              <a:t>f(x</a:t>
            </a:r>
            <a:r>
              <a:rPr lang="es-ES_tradnl" sz="2400" b="1" baseline="-25000" dirty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s-ES_tradnl" sz="2400" b="1" dirty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es-ES_tradnl" sz="2400" b="1" dirty="0">
                <a:solidFill>
                  <a:schemeClr val="accent1">
                    <a:lumMod val="75000"/>
                  </a:schemeClr>
                </a:solidFill>
                <a:sym typeface="Symbol"/>
              </a:rPr>
              <a:t></a:t>
            </a:r>
            <a:r>
              <a:rPr lang="es-ES_tradnl" sz="2400" b="1" dirty="0">
                <a:solidFill>
                  <a:schemeClr val="accent1">
                    <a:lumMod val="75000"/>
                  </a:schemeClr>
                </a:solidFill>
              </a:rPr>
              <a:t> P</a:t>
            </a:r>
            <a:r>
              <a:rPr lang="es-ES_tradnl" sz="2400" b="1" baseline="-25000" dirty="0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es-ES_tradnl" sz="2400" b="1" dirty="0">
                <a:solidFill>
                  <a:schemeClr val="accent1">
                    <a:lumMod val="75000"/>
                  </a:schemeClr>
                </a:solidFill>
              </a:rPr>
              <a:t>(x</a:t>
            </a:r>
            <a:r>
              <a:rPr lang="es-ES_tradnl" sz="2400" b="1" baseline="-25000" dirty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s-ES_tradnl" sz="24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es-ES_tradnl" sz="2400" dirty="0">
                <a:solidFill>
                  <a:schemeClr val="accent1">
                    <a:lumMod val="75000"/>
                  </a:schemeClr>
                </a:solidFill>
              </a:rPr>
              <a:t>   </a:t>
            </a:r>
            <a:r>
              <a:rPr lang="es-ES_tradnl" sz="2400" dirty="0"/>
              <a:t>;   para todo x</a:t>
            </a:r>
            <a:r>
              <a:rPr lang="es-ES_tradnl" sz="2400" baseline="-25000" dirty="0"/>
              <a:t>i</a:t>
            </a:r>
            <a:r>
              <a:rPr lang="es-ES_tradnl" sz="2400" dirty="0"/>
              <a:t> en [x</a:t>
            </a:r>
            <a:r>
              <a:rPr lang="es-ES_tradnl" sz="2400" baseline="-25000" dirty="0"/>
              <a:t>o</a:t>
            </a:r>
            <a:r>
              <a:rPr lang="es-ES_tradnl" sz="2400" dirty="0"/>
              <a:t>,x</a:t>
            </a:r>
            <a:r>
              <a:rPr lang="es-ES_tradnl" sz="2400" baseline="-25000" dirty="0"/>
              <a:t>n</a:t>
            </a:r>
            <a:r>
              <a:rPr lang="es-ES_tradnl" sz="2400" dirty="0"/>
              <a:t>]</a:t>
            </a:r>
            <a:endParaRPr lang="es-ES" sz="2400" dirty="0"/>
          </a:p>
          <a:p>
            <a:r>
              <a:rPr lang="es-ES_tradnl" sz="2400" dirty="0"/>
              <a:t>Donde: </a:t>
            </a:r>
            <a:r>
              <a:rPr lang="es-ES_tradnl" sz="2400" b="1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es-ES_tradnl" sz="2400" b="1" baseline="-25000" dirty="0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es-ES_tradnl" sz="2400" b="1" dirty="0">
                <a:solidFill>
                  <a:schemeClr val="accent1">
                    <a:lumMod val="75000"/>
                  </a:schemeClr>
                </a:solidFill>
              </a:rPr>
              <a:t>(x) = a</a:t>
            </a:r>
            <a:r>
              <a:rPr lang="es-ES_tradnl" sz="2400" b="1" baseline="-25000" dirty="0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es-ES_tradnl" sz="2400" b="1" dirty="0">
                <a:solidFill>
                  <a:schemeClr val="accent1">
                    <a:lumMod val="75000"/>
                  </a:schemeClr>
                </a:solidFill>
              </a:rPr>
              <a:t>x</a:t>
            </a:r>
            <a:r>
              <a:rPr lang="es-ES_tradnl" sz="2400" b="1" baseline="30000" dirty="0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es-ES_tradnl" sz="2400" b="1" dirty="0">
                <a:solidFill>
                  <a:schemeClr val="accent1">
                    <a:lumMod val="75000"/>
                  </a:schemeClr>
                </a:solidFill>
              </a:rPr>
              <a:t> + a</a:t>
            </a:r>
            <a:r>
              <a:rPr lang="es-ES_tradnl" sz="2400" b="1" baseline="-25000" dirty="0">
                <a:solidFill>
                  <a:schemeClr val="accent1">
                    <a:lumMod val="75000"/>
                  </a:schemeClr>
                </a:solidFill>
              </a:rPr>
              <a:t>n-1</a:t>
            </a:r>
            <a:r>
              <a:rPr lang="es-ES_tradnl" sz="2400" b="1" dirty="0">
                <a:solidFill>
                  <a:schemeClr val="accent1">
                    <a:lumMod val="75000"/>
                  </a:schemeClr>
                </a:solidFill>
              </a:rPr>
              <a:t>x</a:t>
            </a:r>
            <a:r>
              <a:rPr lang="es-ES_tradnl" sz="2400" b="1" baseline="30000" dirty="0">
                <a:solidFill>
                  <a:schemeClr val="accent1">
                    <a:lumMod val="75000"/>
                  </a:schemeClr>
                </a:solidFill>
              </a:rPr>
              <a:t>n-1</a:t>
            </a:r>
            <a:r>
              <a:rPr lang="es-ES_tradnl" sz="2400" b="1" dirty="0">
                <a:solidFill>
                  <a:schemeClr val="accent1">
                    <a:lumMod val="75000"/>
                  </a:schemeClr>
                </a:solidFill>
              </a:rPr>
              <a:t>+...+a</a:t>
            </a:r>
            <a:r>
              <a:rPr lang="es-ES_tradnl" sz="2400" b="1" baseline="-25000" dirty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es-ES_tradnl" sz="2400" b="1" dirty="0">
                <a:solidFill>
                  <a:schemeClr val="accent1">
                    <a:lumMod val="75000"/>
                  </a:schemeClr>
                </a:solidFill>
              </a:rPr>
              <a:t>x+a</a:t>
            </a:r>
            <a:r>
              <a:rPr lang="es-ES_tradnl" sz="2400" b="1" baseline="-25000" dirty="0">
                <a:solidFill>
                  <a:schemeClr val="accent1">
                    <a:lumMod val="75000"/>
                  </a:schemeClr>
                </a:solidFill>
              </a:rPr>
              <a:t>o</a:t>
            </a:r>
            <a:r>
              <a:rPr lang="es-ES_tradnl" sz="2400" b="1" dirty="0"/>
              <a:t>, con a</a:t>
            </a:r>
            <a:r>
              <a:rPr lang="es-ES_tradnl" sz="2400" b="1" baseline="-25000" dirty="0"/>
              <a:t>n</a:t>
            </a:r>
            <a:r>
              <a:rPr lang="es-ES_tradnl" sz="2400" b="1" dirty="0">
                <a:sym typeface="Symbol"/>
              </a:rPr>
              <a:t></a:t>
            </a:r>
            <a:r>
              <a:rPr lang="es-ES_tradnl" sz="2400" b="1" dirty="0"/>
              <a:t>0</a:t>
            </a:r>
            <a:endParaRPr lang="es-ES" sz="2400" dirty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>
            <a:normAutofit fontScale="90000"/>
          </a:bodyPr>
          <a:lstStyle/>
          <a:p>
            <a:r>
              <a:rPr lang="es-PE" b="1" dirty="0" smtClean="0">
                <a:solidFill>
                  <a:srgbClr val="FF0000"/>
                </a:solidFill>
              </a:rPr>
              <a:t>Forma Matricial del ajuste o regresión por mínimos cuadrados</a:t>
            </a:r>
            <a:r>
              <a:rPr lang="es-ES" b="1" dirty="0" smtClean="0"/>
              <a:t/>
            </a:r>
            <a:br>
              <a:rPr lang="es-ES" b="1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PE" dirty="0" smtClean="0"/>
              <a:t>O:</a:t>
            </a:r>
          </a:p>
          <a:p>
            <a:pPr>
              <a:buNone/>
            </a:pPr>
            <a:endParaRPr lang="es-PE" dirty="0" smtClean="0"/>
          </a:p>
          <a:p>
            <a:pPr>
              <a:buNone/>
            </a:pPr>
            <a:endParaRPr lang="es-PE" dirty="0" smtClean="0"/>
          </a:p>
          <a:p>
            <a:pPr>
              <a:buNone/>
            </a:pPr>
            <a:r>
              <a:rPr lang="es-PE" dirty="0" smtClean="0"/>
              <a:t>Donde:</a:t>
            </a:r>
          </a:p>
          <a:p>
            <a:pPr>
              <a:buNone/>
            </a:pPr>
            <a:endParaRPr lang="es-PE" dirty="0" smtClean="0"/>
          </a:p>
          <a:p>
            <a:pPr>
              <a:buNone/>
            </a:pPr>
            <a:endParaRPr lang="es-ES" dirty="0" smtClean="0"/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/>
        </p:nvGraphicFramePr>
        <p:xfrm>
          <a:off x="1979712" y="2132856"/>
          <a:ext cx="1756677" cy="720080"/>
        </p:xfrm>
        <a:graphic>
          <a:graphicData uri="http://schemas.openxmlformats.org/presentationml/2006/ole">
            <p:oleObj spid="_x0000_s59394" name="Ecuación" r:id="rId3" imgW="495000" imgH="203040" progId="Equation.3">
              <p:embed/>
            </p:oleObj>
          </a:graphicData>
        </a:graphic>
      </p:graphicFrame>
      <p:graphicFrame>
        <p:nvGraphicFramePr>
          <p:cNvPr id="59395" name="Object 3"/>
          <p:cNvGraphicFramePr>
            <a:graphicFrameLocks noChangeAspect="1"/>
          </p:cNvGraphicFramePr>
          <p:nvPr/>
        </p:nvGraphicFramePr>
        <p:xfrm>
          <a:off x="2522538" y="3573463"/>
          <a:ext cx="3525837" cy="2005012"/>
        </p:xfrm>
        <a:graphic>
          <a:graphicData uri="http://schemas.openxmlformats.org/presentationml/2006/ole">
            <p:oleObj spid="_x0000_s59395" name="Ecuación" r:id="rId4" imgW="1650960" imgH="939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Ecuación</a:t>
            </a:r>
            <a:r>
              <a:rPr lang="en-US" b="1" dirty="0" smtClean="0">
                <a:solidFill>
                  <a:srgbClr val="FF0000"/>
                </a:solidFill>
              </a:rPr>
              <a:t> normal </a:t>
            </a:r>
            <a:r>
              <a:rPr lang="en-US" b="1" dirty="0" err="1" smtClean="0">
                <a:solidFill>
                  <a:srgbClr val="FF0000"/>
                </a:solidFill>
              </a:rPr>
              <a:t>para</a:t>
            </a:r>
            <a:r>
              <a:rPr lang="en-US" b="1" dirty="0" smtClean="0">
                <a:solidFill>
                  <a:srgbClr val="FF0000"/>
                </a:solidFill>
              </a:rPr>
              <a:t> el </a:t>
            </a:r>
            <a:r>
              <a:rPr lang="en-US" b="1" dirty="0" err="1" smtClean="0">
                <a:solidFill>
                  <a:srgbClr val="FF0000"/>
                </a:solidFill>
              </a:rPr>
              <a:t>ajuste</a:t>
            </a:r>
            <a:r>
              <a:rPr lang="es-ES" b="1" dirty="0" smtClean="0">
                <a:solidFill>
                  <a:srgbClr val="FF0000"/>
                </a:solidFill>
              </a:rPr>
              <a:t/>
            </a:r>
            <a:br>
              <a:rPr lang="es-ES" b="1" dirty="0" smtClean="0">
                <a:solidFill>
                  <a:srgbClr val="FF0000"/>
                </a:solidFill>
              </a:rPr>
            </a:b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980728"/>
            <a:ext cx="8229600" cy="648072"/>
          </a:xfrm>
        </p:spPr>
        <p:txBody>
          <a:bodyPr/>
          <a:lstStyle/>
          <a:p>
            <a:pPr>
              <a:buNone/>
            </a:pPr>
            <a:r>
              <a:rPr lang="es-PE" dirty="0" smtClean="0"/>
              <a:t>El cuadrado de la norma 2 de </a:t>
            </a:r>
            <a:r>
              <a:rPr lang="es-PE" i="1" dirty="0" smtClean="0"/>
              <a:t>r </a:t>
            </a:r>
            <a:r>
              <a:rPr lang="es-PE" i="1" dirty="0" smtClean="0"/>
              <a:t>= </a:t>
            </a:r>
            <a:r>
              <a:rPr lang="es-PE" i="1" dirty="0" smtClean="0"/>
              <a:t>y – Ac</a:t>
            </a:r>
            <a:r>
              <a:rPr lang="es-PE" dirty="0" smtClean="0"/>
              <a:t> es:</a:t>
            </a:r>
            <a:endParaRPr lang="es-ES" dirty="0" smtClean="0"/>
          </a:p>
          <a:p>
            <a:endParaRPr lang="es-ES" dirty="0"/>
          </a:p>
        </p:txBody>
      </p:sp>
      <p:pic>
        <p:nvPicPr>
          <p:cNvPr id="604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556792"/>
            <a:ext cx="7338743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467544" y="3284984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PE" sz="3200" dirty="0" smtClean="0"/>
              <a:t>La minimización de </a:t>
            </a:r>
            <a:r>
              <a:rPr lang="es-PE" sz="3200" i="1" dirty="0" smtClean="0">
                <a:sym typeface="Symbol"/>
              </a:rPr>
              <a:t></a:t>
            </a:r>
            <a:r>
              <a:rPr lang="es-PE" sz="3200" dirty="0" smtClean="0"/>
              <a:t> requiere que:</a:t>
            </a:r>
            <a:endParaRPr lang="es-ES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042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3789040"/>
            <a:ext cx="4011874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42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1840" y="5157192"/>
            <a:ext cx="2376264" cy="576064"/>
          </a:xfrm>
          <a:prstGeom prst="rect">
            <a:avLst/>
          </a:prstGeom>
          <a:noFill/>
          <a:ln w="44450">
            <a:solidFill>
              <a:srgbClr val="C00000">
                <a:alpha val="63000"/>
              </a:srgbClr>
            </a:solidFill>
            <a:miter lim="800000"/>
            <a:headEnd/>
            <a:tailEnd/>
          </a:ln>
        </p:spPr>
      </p:pic>
      <p:sp>
        <p:nvSpPr>
          <p:cNvPr id="10" name="2 Marcador de contenido"/>
          <p:cNvSpPr txBox="1">
            <a:spLocks/>
          </p:cNvSpPr>
          <p:nvPr/>
        </p:nvSpPr>
        <p:spPr>
          <a:xfrm>
            <a:off x="539552" y="4581128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PE" sz="3200" dirty="0" smtClean="0"/>
              <a:t>La minimización de </a:t>
            </a:r>
            <a:r>
              <a:rPr lang="es-PE" sz="3200" i="1" dirty="0" smtClean="0">
                <a:sym typeface="Symbol"/>
              </a:rPr>
              <a:t></a:t>
            </a:r>
            <a:r>
              <a:rPr lang="es-PE" sz="3200" dirty="0" smtClean="0"/>
              <a:t> requiere que:</a:t>
            </a:r>
            <a:endParaRPr lang="es-ES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683568" y="5780782"/>
            <a:ext cx="79928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sz="3200" dirty="0" smtClean="0"/>
              <a:t>A esta ecuación se le denomina ECUACION NORMAL.</a:t>
            </a:r>
            <a:endParaRPr lang="es-E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PE" b="1" dirty="0" smtClean="0">
                <a:solidFill>
                  <a:srgbClr val="FF0000"/>
                </a:solidFill>
              </a:rPr>
              <a:t>Factor de regresión: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/>
        </p:nvGraphicFramePr>
        <p:xfrm>
          <a:off x="1907704" y="1124744"/>
          <a:ext cx="5256584" cy="5222565"/>
        </p:xfrm>
        <a:graphic>
          <a:graphicData uri="http://schemas.openxmlformats.org/presentationml/2006/ole">
            <p:oleObj spid="_x0000_s61442" name="Ecuación" r:id="rId3" imgW="1612800" imgH="19173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es-PE" b="1" dirty="0" smtClean="0">
                <a:solidFill>
                  <a:srgbClr val="FF0000"/>
                </a:solidFill>
              </a:rPr>
              <a:t>Factor de regresión: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683568" y="2420888"/>
            <a:ext cx="748883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s-PE" sz="2800" dirty="0" smtClean="0"/>
              <a:t>El factor de regresión mide la eficiencia del ajuste, 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s-PE" sz="2800" dirty="0" smtClean="0"/>
              <a:t>Cuando </a:t>
            </a:r>
            <a:r>
              <a:rPr lang="es-PE" sz="2800" i="1" dirty="0" smtClean="0"/>
              <a:t>R</a:t>
            </a:r>
            <a:r>
              <a:rPr lang="es-PE" sz="2800" i="1" baseline="30000" dirty="0" smtClean="0"/>
              <a:t>2</a:t>
            </a:r>
            <a:r>
              <a:rPr lang="es-PE" sz="2800" dirty="0" smtClean="0"/>
              <a:t> =1 la función de ajuste coincide con la data.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s-PE" sz="2800" dirty="0" smtClean="0"/>
              <a:t>Cuando </a:t>
            </a:r>
            <a:r>
              <a:rPr lang="es-PE" sz="2800" i="1" dirty="0" smtClean="0"/>
              <a:t>R</a:t>
            </a:r>
            <a:r>
              <a:rPr lang="es-PE" sz="2800" i="1" baseline="30000" dirty="0" smtClean="0"/>
              <a:t>2</a:t>
            </a:r>
            <a:r>
              <a:rPr lang="es-PE" sz="2800" dirty="0" smtClean="0"/>
              <a:t> es cercano a 1 </a:t>
            </a:r>
            <a:r>
              <a:rPr lang="es-ES" sz="2800" dirty="0" smtClean="0"/>
              <a:t>el ajuste se considera aceptable.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s-PE" sz="2800" dirty="0" smtClean="0"/>
              <a:t>Cuando </a:t>
            </a:r>
            <a:r>
              <a:rPr lang="es-PE" sz="2800" i="1" dirty="0" smtClean="0"/>
              <a:t>R</a:t>
            </a:r>
            <a:r>
              <a:rPr lang="es-PE" sz="2800" i="1" baseline="30000" dirty="0" smtClean="0"/>
              <a:t>2</a:t>
            </a:r>
            <a:r>
              <a:rPr lang="es-PE" sz="2800" dirty="0" smtClean="0"/>
              <a:t> es cercano a 0 </a:t>
            </a:r>
            <a:r>
              <a:rPr lang="es-ES" sz="2800" dirty="0" smtClean="0"/>
              <a:t>el ajuste se considera pésimo o deficiente</a:t>
            </a:r>
          </a:p>
          <a:p>
            <a:endParaRPr lang="es-ES" dirty="0"/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/>
        </p:nvGraphicFramePr>
        <p:xfrm>
          <a:off x="2771800" y="1052736"/>
          <a:ext cx="3024336" cy="967788"/>
        </p:xfrm>
        <a:graphic>
          <a:graphicData uri="http://schemas.openxmlformats.org/presentationml/2006/ole">
            <p:oleObj spid="_x0000_s62467" name="Ecuación" r:id="rId3" imgW="63468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>
              <a:buNone/>
            </a:pPr>
            <a:r>
              <a:rPr lang="es-MX" b="1" dirty="0" smtClean="0">
                <a:solidFill>
                  <a:srgbClr val="FF0000"/>
                </a:solidFill>
              </a:rPr>
              <a:t>Reducción a problemas de mínimos cuadrados</a:t>
            </a:r>
            <a:endParaRPr lang="es-ES" b="1" dirty="0" smtClean="0">
              <a:solidFill>
                <a:srgbClr val="FF0000"/>
              </a:solidFill>
            </a:endParaRPr>
          </a:p>
          <a:p>
            <a:r>
              <a:rPr lang="es-MX" dirty="0" smtClean="0"/>
              <a:t>Las funciones:</a:t>
            </a:r>
          </a:p>
          <a:p>
            <a:endParaRPr lang="es-MX" dirty="0" smtClean="0"/>
          </a:p>
          <a:p>
            <a:endParaRPr lang="es-ES" dirty="0" smtClean="0"/>
          </a:p>
          <a:p>
            <a:endParaRPr lang="es-MX" dirty="0" smtClean="0"/>
          </a:p>
          <a:p>
            <a:r>
              <a:rPr lang="es-MX" dirty="0" smtClean="0"/>
              <a:t>Se puede linealizar: </a:t>
            </a:r>
            <a:endParaRPr lang="es-ES" dirty="0" smtClean="0"/>
          </a:p>
          <a:p>
            <a:endParaRPr lang="es-ES" dirty="0"/>
          </a:p>
        </p:txBody>
      </p:sp>
      <p:graphicFrame>
        <p:nvGraphicFramePr>
          <p:cNvPr id="56322" name="Object 2"/>
          <p:cNvGraphicFramePr>
            <a:graphicFrameLocks noChangeAspect="1"/>
          </p:cNvGraphicFramePr>
          <p:nvPr/>
        </p:nvGraphicFramePr>
        <p:xfrm>
          <a:off x="3851920" y="1822574"/>
          <a:ext cx="1966913" cy="1822450"/>
        </p:xfrm>
        <a:graphic>
          <a:graphicData uri="http://schemas.openxmlformats.org/presentationml/2006/ole">
            <p:oleObj spid="_x0000_s63490" name="Ecuación" r:id="rId3" imgW="520560" imgH="482400" progId="Equation.3">
              <p:embed/>
            </p:oleObj>
          </a:graphicData>
        </a:graphic>
      </p:graphicFrame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2073275" y="4561358"/>
          <a:ext cx="5624513" cy="1531938"/>
        </p:xfrm>
        <a:graphic>
          <a:graphicData uri="http://schemas.openxmlformats.org/presentationml/2006/ole">
            <p:oleObj spid="_x0000_s63491" name="Ecuación" r:id="rId4" imgW="158724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0000"/>
                </a:solidFill>
              </a:rPr>
              <a:t>Ejemplo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604664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Ajustar los siguientes datos a una recta:</a:t>
            </a:r>
            <a:endParaRPr lang="es-E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187624" y="2132856"/>
          <a:ext cx="609599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857"/>
                <a:gridCol w="870857"/>
                <a:gridCol w="870857"/>
                <a:gridCol w="870857"/>
                <a:gridCol w="870857"/>
                <a:gridCol w="870857"/>
                <a:gridCol w="87085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X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0.1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0.4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0.5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0.7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0.7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0.9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Y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0.61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0.92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0.99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1.52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1.47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2.03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827584" y="3140968"/>
            <a:ext cx="70567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/>
              <a:t>Se ajustará a la recta: </a:t>
            </a:r>
            <a:r>
              <a:rPr lang="es-ES" sz="3200" b="1" dirty="0" smtClean="0"/>
              <a:t>y=c</a:t>
            </a:r>
            <a:r>
              <a:rPr lang="es-ES" sz="3200" b="1" baseline="-25000" dirty="0" smtClean="0"/>
              <a:t>1</a:t>
            </a:r>
            <a:r>
              <a:rPr lang="es-ES" sz="3200" b="1" dirty="0" smtClean="0"/>
              <a:t> x + c</a:t>
            </a:r>
            <a:r>
              <a:rPr lang="es-ES" sz="3200" b="1" baseline="-25000" dirty="0" smtClean="0"/>
              <a:t>2</a:t>
            </a:r>
          </a:p>
          <a:p>
            <a:r>
              <a:rPr lang="es-ES" sz="3200" dirty="0" smtClean="0"/>
              <a:t>se plantea el siguiente sistema </a:t>
            </a:r>
            <a:r>
              <a:rPr lang="es-ES" sz="3200" b="1" dirty="0" smtClean="0"/>
              <a:t>M*C=Y</a:t>
            </a:r>
            <a:endParaRPr lang="es-ES" sz="3200" b="1" baseline="-25000" dirty="0" smtClean="0"/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/>
        </p:nvGraphicFramePr>
        <p:xfrm>
          <a:off x="2915816" y="4293096"/>
          <a:ext cx="2304256" cy="2304256"/>
        </p:xfrm>
        <a:graphic>
          <a:graphicData uri="http://schemas.openxmlformats.org/presentationml/2006/ole">
            <p:oleObj spid="_x0000_s70658" name="Ecuación" r:id="rId3" imgW="1371600" imgH="1371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251520" y="764704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/>
              <a:t>Planteando la ecuación normal: </a:t>
            </a:r>
            <a:r>
              <a:rPr lang="es-ES" sz="3200" b="1" dirty="0" smtClean="0"/>
              <a:t>M</a:t>
            </a:r>
            <a:r>
              <a:rPr lang="es-ES" sz="3200" b="1" baseline="30000" dirty="0" smtClean="0"/>
              <a:t>T</a:t>
            </a:r>
            <a:r>
              <a:rPr lang="es-ES" sz="3200" b="1" dirty="0" smtClean="0"/>
              <a:t>*M*C=M</a:t>
            </a:r>
            <a:r>
              <a:rPr lang="es-ES" sz="3200" b="1" baseline="30000" dirty="0" smtClean="0"/>
              <a:t>T</a:t>
            </a:r>
            <a:r>
              <a:rPr lang="es-ES" sz="3200" b="1" dirty="0" smtClean="0"/>
              <a:t>*Y</a:t>
            </a:r>
            <a:endParaRPr lang="es-ES" sz="3200" b="1" baseline="-25000" dirty="0" smtClean="0"/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/>
        </p:nvGraphicFramePr>
        <p:xfrm>
          <a:off x="107504" y="1628800"/>
          <a:ext cx="8901113" cy="2303463"/>
        </p:xfrm>
        <a:graphic>
          <a:graphicData uri="http://schemas.openxmlformats.org/presentationml/2006/ole">
            <p:oleObj spid="_x0000_s71682" name="Ecuación" r:id="rId3" imgW="5295600" imgH="1371600" progId="Equation.3">
              <p:embed/>
            </p:oleObj>
          </a:graphicData>
        </a:graphic>
      </p:graphicFrame>
      <p:graphicFrame>
        <p:nvGraphicFramePr>
          <p:cNvPr id="9" name="8 Objeto"/>
          <p:cNvGraphicFramePr>
            <a:graphicFrameLocks noChangeAspect="1"/>
          </p:cNvGraphicFramePr>
          <p:nvPr/>
        </p:nvGraphicFramePr>
        <p:xfrm>
          <a:off x="1763713" y="4157663"/>
          <a:ext cx="5048250" cy="1636712"/>
        </p:xfrm>
        <a:graphic>
          <a:graphicData uri="http://schemas.openxmlformats.org/presentationml/2006/ole">
            <p:oleObj spid="_x0000_s71683" name="Ecuación" r:id="rId4" imgW="2819160" imgH="914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FF0000"/>
                </a:solidFill>
              </a:rPr>
              <a:t>Ejemplo</a:t>
            </a:r>
            <a:endParaRPr lang="es-ES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6046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dirty="0" smtClean="0"/>
              <a:t>Ajustar los siguientes datos a la función </a:t>
            </a:r>
            <a:r>
              <a:rPr lang="es-ES" b="1" dirty="0" smtClean="0"/>
              <a:t>y=</a:t>
            </a:r>
            <a:r>
              <a:rPr lang="es-ES" b="1" dirty="0" err="1" smtClean="0"/>
              <a:t>ax</a:t>
            </a:r>
            <a:r>
              <a:rPr lang="es-ES" b="1" baseline="30000" dirty="0" err="1" smtClean="0"/>
              <a:t>b</a:t>
            </a:r>
            <a:endParaRPr lang="es-ES" b="1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2123728" y="1916832"/>
          <a:ext cx="435428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857"/>
                <a:gridCol w="870857"/>
                <a:gridCol w="870857"/>
                <a:gridCol w="870857"/>
                <a:gridCol w="87085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x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1.2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1.6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y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1.3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1.4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1.7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827584" y="2924944"/>
            <a:ext cx="705678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 smtClean="0">
                <a:latin typeface="Andalus" pitchFamily="18" charset="-78"/>
                <a:cs typeface="Andalus" pitchFamily="18" charset="-78"/>
              </a:rPr>
              <a:t>Ln(y)=Ln(a)+b*Ln(x)</a:t>
            </a:r>
          </a:p>
          <a:p>
            <a:r>
              <a:rPr lang="es-ES" sz="5400" b="1" baseline="-25000" dirty="0" smtClean="0">
                <a:latin typeface="Andalus" pitchFamily="18" charset="-78"/>
                <a:cs typeface="Andalus" pitchFamily="18" charset="-78"/>
              </a:rPr>
              <a:t>Y=A+BX</a:t>
            </a:r>
          </a:p>
          <a:p>
            <a:r>
              <a:rPr lang="es-ES" sz="5400" b="1" baseline="-25000" dirty="0" smtClean="0">
                <a:latin typeface="Andalus" pitchFamily="18" charset="-78"/>
                <a:cs typeface="Andalus" pitchFamily="18" charset="-78"/>
              </a:rPr>
              <a:t>A=0.0514</a:t>
            </a:r>
          </a:p>
          <a:p>
            <a:r>
              <a:rPr lang="es-ES" sz="5400" b="1" baseline="-25000" dirty="0" smtClean="0">
                <a:latin typeface="Andalus" pitchFamily="18" charset="-78"/>
                <a:cs typeface="Andalus" pitchFamily="18" charset="-78"/>
              </a:rPr>
              <a:t>B=b=0.6874</a:t>
            </a:r>
          </a:p>
          <a:p>
            <a:r>
              <a:rPr lang="es-ES" sz="5400" b="1" baseline="-25000" dirty="0" smtClean="0">
                <a:latin typeface="Andalus" pitchFamily="18" charset="-78"/>
                <a:cs typeface="Andalus" pitchFamily="18" charset="-78"/>
              </a:rPr>
              <a:t>a=1.0525</a:t>
            </a:r>
          </a:p>
          <a:p>
            <a:r>
              <a:rPr lang="es-ES" sz="5400" b="1" baseline="-25000" dirty="0" smtClean="0">
                <a:latin typeface="Andalus" pitchFamily="18" charset="-78"/>
                <a:cs typeface="Andalus" pitchFamily="18" charset="-78"/>
              </a:rPr>
              <a:t>y=1.0525x</a:t>
            </a:r>
            <a:r>
              <a:rPr lang="es-ES" sz="5400" b="1" baseline="30000" dirty="0" smtClean="0">
                <a:latin typeface="Andalus" pitchFamily="18" charset="-78"/>
                <a:cs typeface="Andalus" pitchFamily="18" charset="-78"/>
              </a:rPr>
              <a:t>0.6874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1"/>
          <p:cNvSpPr>
            <a:spLocks noChangeArrowheads="1"/>
          </p:cNvSpPr>
          <p:nvPr/>
        </p:nvSpPr>
        <p:spPr bwMode="auto">
          <a:xfrm>
            <a:off x="539552" y="1117917"/>
            <a:ext cx="7992888" cy="4478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s-ES" sz="36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Interpolación segmentaria o Splines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  Spline o trazador es una función que consiste en trozos de polinomios unidos con ciertas condiciones de continuidad.</a:t>
            </a: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Dados los nodos x</a:t>
            </a:r>
            <a:r>
              <a:rPr kumimoji="0" lang="es-ES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&lt;x</a:t>
            </a:r>
            <a:r>
              <a:rPr kumimoji="0" lang="es-ES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&lt;…&lt;x</a:t>
            </a:r>
            <a:r>
              <a:rPr kumimoji="0" lang="es-ES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un spline de grado </a:t>
            </a:r>
            <a:r>
              <a:rPr kumimoji="0" lang="es-E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con esos nodos es una función </a:t>
            </a:r>
            <a:r>
              <a:rPr kumimoji="0" lang="es-E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tal que:</a:t>
            </a: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 cada sub-intervalo [t</a:t>
            </a:r>
            <a:r>
              <a:rPr kumimoji="0" lang="es-ES" sz="2800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i-1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,t</a:t>
            </a:r>
            <a:r>
              <a:rPr kumimoji="0" lang="es-ES" sz="2800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lang="es-ES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]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s-E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es un polinomio de grado 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</a:t>
            </a:r>
            <a:r>
              <a:rPr kumimoji="0" lang="es-E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</a:t>
            </a: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La (k-1)-iésima derivada de </a:t>
            </a:r>
            <a:r>
              <a:rPr kumimoji="0" lang="es-E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S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es continua en [x</a:t>
            </a:r>
            <a:r>
              <a:rPr kumimoji="0" lang="es-ES" sz="2800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o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, x</a:t>
            </a:r>
            <a:r>
              <a:rPr kumimoji="0" lang="es-ES" sz="2800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n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]</a:t>
            </a: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1"/>
          <p:cNvSpPr>
            <a:spLocks noChangeArrowheads="1"/>
          </p:cNvSpPr>
          <p:nvPr/>
        </p:nvSpPr>
        <p:spPr bwMode="auto">
          <a:xfrm>
            <a:off x="467544" y="548680"/>
            <a:ext cx="7992888" cy="907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es-ES" sz="2800" b="1" u="sng" dirty="0" smtClean="0">
                <a:solidFill>
                  <a:srgbClr val="FF0000"/>
                </a:solidFill>
              </a:rPr>
              <a:t>Spline Lineal </a:t>
            </a:r>
            <a:endParaRPr lang="es-ES" sz="2800" dirty="0" smtClean="0">
              <a:solidFill>
                <a:srgbClr val="FF0000"/>
              </a:solidFill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graphicFrame>
        <p:nvGraphicFramePr>
          <p:cNvPr id="88065" name="Object 1"/>
          <p:cNvGraphicFramePr>
            <a:graphicFrameLocks noChangeAspect="1"/>
          </p:cNvGraphicFramePr>
          <p:nvPr/>
        </p:nvGraphicFramePr>
        <p:xfrm>
          <a:off x="899592" y="1196975"/>
          <a:ext cx="7009262" cy="503833"/>
        </p:xfrm>
        <a:graphic>
          <a:graphicData uri="http://schemas.openxmlformats.org/presentationml/2006/ole">
            <p:oleObj spid="_x0000_s88065" name="Ecuación" r:id="rId3" imgW="3314520" imgH="241200" progId="Equation.3">
              <p:embed/>
            </p:oleObj>
          </a:graphicData>
        </a:graphic>
      </p:graphicFrame>
      <p:sp>
        <p:nvSpPr>
          <p:cNvPr id="13" name="12 CuadroTexto"/>
          <p:cNvSpPr txBox="1"/>
          <p:nvPr/>
        </p:nvSpPr>
        <p:spPr>
          <a:xfrm>
            <a:off x="755576" y="1844824"/>
            <a:ext cx="69127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/>
              <a:t>Las condiciones,                       y                               producen  2n ecuaciones para encontrar 2n incógnitas. Aplicando esto, conseguimos:</a:t>
            </a:r>
          </a:p>
          <a:p>
            <a:endParaRPr lang="es-ES" dirty="0"/>
          </a:p>
        </p:txBody>
      </p:sp>
      <p:sp>
        <p:nvSpPr>
          <p:cNvPr id="8807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graphicFrame>
        <p:nvGraphicFramePr>
          <p:cNvPr id="88074" name="Object 10"/>
          <p:cNvGraphicFramePr>
            <a:graphicFrameLocks noChangeAspect="1"/>
          </p:cNvGraphicFramePr>
          <p:nvPr/>
        </p:nvGraphicFramePr>
        <p:xfrm>
          <a:off x="2483768" y="1772816"/>
          <a:ext cx="1065119" cy="360040"/>
        </p:xfrm>
        <a:graphic>
          <a:graphicData uri="http://schemas.openxmlformats.org/presentationml/2006/ole">
            <p:oleObj spid="_x0000_s88074" name="Ecuación" r:id="rId4" imgW="672808" imgH="228501" progId="Equation.3">
              <p:embed/>
            </p:oleObj>
          </a:graphicData>
        </a:graphic>
      </p:graphicFrame>
      <p:sp>
        <p:nvSpPr>
          <p:cNvPr id="8807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graphicFrame>
        <p:nvGraphicFramePr>
          <p:cNvPr id="88076" name="Object 12"/>
          <p:cNvGraphicFramePr>
            <a:graphicFrameLocks noChangeAspect="1"/>
          </p:cNvGraphicFramePr>
          <p:nvPr/>
        </p:nvGraphicFramePr>
        <p:xfrm>
          <a:off x="4211960" y="1760240"/>
          <a:ext cx="1381784" cy="372616"/>
        </p:xfrm>
        <a:graphic>
          <a:graphicData uri="http://schemas.openxmlformats.org/presentationml/2006/ole">
            <p:oleObj spid="_x0000_s88076" name="Ecuación" r:id="rId5" imgW="850900" imgH="228600" progId="Equation.3">
              <p:embed/>
            </p:oleObj>
          </a:graphicData>
        </a:graphic>
      </p:graphicFrame>
      <p:sp>
        <p:nvSpPr>
          <p:cNvPr id="8807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graphicFrame>
        <p:nvGraphicFramePr>
          <p:cNvPr id="88078" name="Object 14"/>
          <p:cNvGraphicFramePr>
            <a:graphicFrameLocks noChangeAspect="1"/>
          </p:cNvGraphicFramePr>
          <p:nvPr/>
        </p:nvGraphicFramePr>
        <p:xfrm>
          <a:off x="899592" y="2836584"/>
          <a:ext cx="7416824" cy="1024463"/>
        </p:xfrm>
        <a:graphic>
          <a:graphicData uri="http://schemas.openxmlformats.org/presentationml/2006/ole">
            <p:oleObj spid="_x0000_s88078" name="Ecuación" r:id="rId6" imgW="4419600" imgH="444500" progId="Equation.3">
              <p:embed/>
            </p:oleObj>
          </a:graphicData>
        </a:graphic>
      </p:graphicFrame>
      <p:sp>
        <p:nvSpPr>
          <p:cNvPr id="29" name="28 CuadroTexto"/>
          <p:cNvSpPr txBox="1"/>
          <p:nvPr/>
        </p:nvSpPr>
        <p:spPr>
          <a:xfrm>
            <a:off x="827584" y="4293096"/>
            <a:ext cx="71287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/>
              <a:t>cuyo resultados son líneas rectas que ensamblan puntos vecinos. </a:t>
            </a:r>
          </a:p>
          <a:p>
            <a:pPr algn="just"/>
            <a:r>
              <a:rPr lang="es-ES" dirty="0" smtClean="0"/>
              <a:t>Claramente se observa que,                      es la formula de interpolación de  Lagrange para un conjunto de datos  que consiste de los siguientes puntos:</a:t>
            </a:r>
          </a:p>
          <a:p>
            <a:pPr algn="just"/>
            <a:r>
              <a:rPr lang="es-ES" dirty="0" smtClean="0"/>
              <a:t>               y                     </a:t>
            </a:r>
          </a:p>
          <a:p>
            <a:pPr algn="just"/>
            <a:r>
              <a:rPr lang="es-ES" dirty="0" smtClean="0"/>
              <a:t>   </a:t>
            </a:r>
            <a:endParaRPr lang="es-ES" dirty="0"/>
          </a:p>
        </p:txBody>
      </p:sp>
      <p:sp>
        <p:nvSpPr>
          <p:cNvPr id="8808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graphicFrame>
        <p:nvGraphicFramePr>
          <p:cNvPr id="88087" name="Object 23"/>
          <p:cNvGraphicFramePr>
            <a:graphicFrameLocks noChangeAspect="1"/>
          </p:cNvGraphicFramePr>
          <p:nvPr/>
        </p:nvGraphicFramePr>
        <p:xfrm>
          <a:off x="3779912" y="4581128"/>
          <a:ext cx="792088" cy="360040"/>
        </p:xfrm>
        <a:graphic>
          <a:graphicData uri="http://schemas.openxmlformats.org/presentationml/2006/ole">
            <p:oleObj spid="_x0000_s88087" name="Ecuación" r:id="rId7" imgW="342751" imgH="228501" progId="Equation.3">
              <p:embed/>
            </p:oleObj>
          </a:graphicData>
        </a:graphic>
      </p:graphicFrame>
      <p:sp>
        <p:nvSpPr>
          <p:cNvPr id="8809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graphicFrame>
        <p:nvGraphicFramePr>
          <p:cNvPr id="88089" name="Object 25"/>
          <p:cNvGraphicFramePr>
            <a:graphicFrameLocks noChangeAspect="1"/>
          </p:cNvGraphicFramePr>
          <p:nvPr/>
        </p:nvGraphicFramePr>
        <p:xfrm>
          <a:off x="827584" y="5157192"/>
          <a:ext cx="735082" cy="360040"/>
        </p:xfrm>
        <a:graphic>
          <a:graphicData uri="http://schemas.openxmlformats.org/presentationml/2006/ole">
            <p:oleObj spid="_x0000_s88089" name="Ecuación" r:id="rId8" imgW="469900" imgH="228600" progId="Equation.3">
              <p:embed/>
            </p:oleObj>
          </a:graphicData>
        </a:graphic>
      </p:graphicFrame>
      <p:sp>
        <p:nvSpPr>
          <p:cNvPr id="8809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graphicFrame>
        <p:nvGraphicFramePr>
          <p:cNvPr id="88091" name="Object 27"/>
          <p:cNvGraphicFramePr>
            <a:graphicFrameLocks noChangeAspect="1"/>
          </p:cNvGraphicFramePr>
          <p:nvPr/>
        </p:nvGraphicFramePr>
        <p:xfrm>
          <a:off x="1907704" y="5157192"/>
          <a:ext cx="907288" cy="360040"/>
        </p:xfrm>
        <a:graphic>
          <a:graphicData uri="http://schemas.openxmlformats.org/presentationml/2006/ole">
            <p:oleObj spid="_x0000_s88091" name="Ecuación" r:id="rId9" imgW="6477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b="1" u="sng" dirty="0" smtClean="0">
                <a:solidFill>
                  <a:srgbClr val="FF0000"/>
                </a:solidFill>
              </a:rPr>
              <a:t>Aproximación polinómica</a:t>
            </a:r>
            <a:endParaRPr lang="es-ES" dirty="0"/>
          </a:p>
        </p:txBody>
      </p:sp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916832"/>
            <a:ext cx="7255372" cy="3890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1"/>
          <p:cNvSpPr>
            <a:spLocks noChangeArrowheads="1"/>
          </p:cNvSpPr>
          <p:nvPr/>
        </p:nvSpPr>
        <p:spPr bwMode="auto">
          <a:xfrm>
            <a:off x="467544" y="548680"/>
            <a:ext cx="7992888" cy="907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es-ES" sz="2800" b="1" u="sng" dirty="0" smtClean="0">
                <a:solidFill>
                  <a:srgbClr val="FF0000"/>
                </a:solidFill>
              </a:rPr>
              <a:t>Ejemplo</a:t>
            </a:r>
            <a:r>
              <a:rPr lang="es-ES" sz="2800" dirty="0" smtClean="0"/>
              <a:t> Encontrar los Splines lineales para el siguiente conjunto de datos:</a:t>
            </a:r>
          </a:p>
        </p:txBody>
      </p:sp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3" name="12 CuadroTexto"/>
          <p:cNvSpPr txBox="1"/>
          <p:nvPr/>
        </p:nvSpPr>
        <p:spPr>
          <a:xfrm>
            <a:off x="755576" y="3645025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/>
              <a:t>Splines Lineales:</a:t>
            </a:r>
            <a:endParaRPr lang="es-ES" sz="2800" dirty="0"/>
          </a:p>
        </p:txBody>
      </p:sp>
      <p:sp>
        <p:nvSpPr>
          <p:cNvPr id="8807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8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9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9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graphicFrame>
        <p:nvGraphicFramePr>
          <p:cNvPr id="19" name="18 Tabla"/>
          <p:cNvGraphicFramePr>
            <a:graphicFrameLocks noGrp="1"/>
          </p:cNvGraphicFramePr>
          <p:nvPr/>
        </p:nvGraphicFramePr>
        <p:xfrm>
          <a:off x="1115616" y="1628800"/>
          <a:ext cx="6192690" cy="1696198"/>
        </p:xfrm>
        <a:graphic>
          <a:graphicData uri="http://schemas.openxmlformats.org/drawingml/2006/table">
            <a:tbl>
              <a:tblPr/>
              <a:tblGrid>
                <a:gridCol w="1032115"/>
                <a:gridCol w="1032115"/>
                <a:gridCol w="1032115"/>
                <a:gridCol w="1032115"/>
                <a:gridCol w="1032115"/>
                <a:gridCol w="1032115"/>
              </a:tblGrid>
              <a:tr h="5280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PE" sz="2400" dirty="0">
                          <a:latin typeface="Times New Roman"/>
                          <a:ea typeface="Times New Roman"/>
                        </a:rPr>
                        <a:t>i</a:t>
                      </a:r>
                      <a:endParaRPr lang="es-ES" sz="2400" dirty="0">
                        <a:latin typeface="Times New Roman"/>
                        <a:ea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2400" dirty="0" smtClean="0">
                          <a:latin typeface="Times New Roman"/>
                          <a:ea typeface="Times New Roman"/>
                        </a:rPr>
                        <a:t>0</a:t>
                      </a:r>
                      <a:endParaRPr lang="es-ES" sz="2400" dirty="0" smtClean="0">
                        <a:latin typeface="Times New Roman"/>
                        <a:ea typeface="Times New Roman"/>
                      </a:endParaRPr>
                    </a:p>
                    <a:p>
                      <a:endParaRPr lang="es-ES" dirty="0"/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PE" sz="2400" dirty="0">
                          <a:latin typeface="Times New Roman"/>
                          <a:ea typeface="Times New Roman"/>
                        </a:rPr>
                        <a:t>1</a:t>
                      </a:r>
                      <a:endParaRPr lang="es-ES" sz="2400" dirty="0">
                        <a:latin typeface="Times New Roman"/>
                        <a:ea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PE" sz="2400">
                          <a:latin typeface="Times New Roman"/>
                          <a:ea typeface="Times New Roman"/>
                        </a:rPr>
                        <a:t>2</a:t>
                      </a:r>
                      <a:endParaRPr lang="es-ES" sz="2400">
                        <a:latin typeface="Times New Roman"/>
                        <a:ea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PE" sz="2400">
                          <a:latin typeface="Times New Roman"/>
                          <a:ea typeface="Times New Roman"/>
                        </a:rPr>
                        <a:t>3</a:t>
                      </a:r>
                      <a:endParaRPr lang="es-ES" sz="2400">
                        <a:latin typeface="Times New Roman"/>
                        <a:ea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PE" sz="2400" dirty="0">
                          <a:latin typeface="Times New Roman"/>
                          <a:ea typeface="Times New Roman"/>
                        </a:rPr>
                        <a:t>4</a:t>
                      </a:r>
                      <a:endParaRPr lang="es-ES" sz="2400" dirty="0">
                        <a:latin typeface="Times New Roman"/>
                        <a:ea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0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PE" sz="2400">
                          <a:latin typeface="Times New Roman"/>
                          <a:ea typeface="Times New Roman"/>
                        </a:rPr>
                        <a:t>x</a:t>
                      </a:r>
                      <a:endParaRPr lang="es-ES" sz="2400">
                        <a:latin typeface="Times New Roman"/>
                        <a:ea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PE" sz="2400" dirty="0">
                          <a:latin typeface="Times New Roman"/>
                          <a:ea typeface="Times New Roman"/>
                        </a:rPr>
                        <a:t>0</a:t>
                      </a:r>
                      <a:endParaRPr lang="es-ES" sz="2400" dirty="0">
                        <a:latin typeface="Times New Roman"/>
                        <a:ea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PE" sz="2400">
                          <a:latin typeface="Times New Roman"/>
                          <a:ea typeface="Times New Roman"/>
                        </a:rPr>
                        <a:t>5</a:t>
                      </a:r>
                      <a:endParaRPr lang="es-ES" sz="2400">
                        <a:latin typeface="Times New Roman"/>
                        <a:ea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PE" sz="2400">
                          <a:latin typeface="Times New Roman"/>
                          <a:ea typeface="Times New Roman"/>
                        </a:rPr>
                        <a:t>7</a:t>
                      </a:r>
                      <a:endParaRPr lang="es-ES" sz="2400">
                        <a:latin typeface="Times New Roman"/>
                        <a:ea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PE" sz="2400">
                          <a:latin typeface="Times New Roman"/>
                          <a:ea typeface="Times New Roman"/>
                        </a:rPr>
                        <a:t>8</a:t>
                      </a:r>
                      <a:endParaRPr lang="es-ES" sz="2400">
                        <a:latin typeface="Times New Roman"/>
                        <a:ea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PE" sz="2400">
                          <a:latin typeface="Times New Roman"/>
                          <a:ea typeface="Times New Roman"/>
                        </a:rPr>
                        <a:t>10</a:t>
                      </a:r>
                      <a:endParaRPr lang="es-ES" sz="2400">
                        <a:latin typeface="Times New Roman"/>
                        <a:ea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0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PE" sz="2400">
                          <a:latin typeface="Times New Roman"/>
                          <a:ea typeface="Times New Roman"/>
                        </a:rPr>
                        <a:t>y</a:t>
                      </a:r>
                      <a:endParaRPr lang="es-ES" sz="2400">
                        <a:latin typeface="Times New Roman"/>
                        <a:ea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PE" sz="2400">
                          <a:latin typeface="Times New Roman"/>
                          <a:ea typeface="Times New Roman"/>
                        </a:rPr>
                        <a:t>0</a:t>
                      </a:r>
                      <a:endParaRPr lang="es-ES" sz="2400">
                        <a:latin typeface="Times New Roman"/>
                        <a:ea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PE" sz="2400">
                          <a:latin typeface="Times New Roman"/>
                          <a:ea typeface="Times New Roman"/>
                        </a:rPr>
                        <a:t>2</a:t>
                      </a:r>
                      <a:endParaRPr lang="es-ES" sz="2400">
                        <a:latin typeface="Times New Roman"/>
                        <a:ea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PE" sz="2400">
                          <a:latin typeface="Times New Roman"/>
                          <a:ea typeface="Times New Roman"/>
                        </a:rPr>
                        <a:t>-1</a:t>
                      </a:r>
                      <a:endParaRPr lang="es-ES" sz="2400">
                        <a:latin typeface="Times New Roman"/>
                        <a:ea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PE" sz="2400">
                          <a:latin typeface="Times New Roman"/>
                          <a:ea typeface="Times New Roman"/>
                        </a:rPr>
                        <a:t>-2</a:t>
                      </a:r>
                      <a:endParaRPr lang="es-ES" sz="2400">
                        <a:latin typeface="Times New Roman"/>
                        <a:ea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PE" sz="2400" dirty="0">
                          <a:latin typeface="Times New Roman"/>
                          <a:ea typeface="Times New Roman"/>
                        </a:rPr>
                        <a:t>20</a:t>
                      </a:r>
                      <a:endParaRPr lang="es-ES" sz="2400" dirty="0">
                        <a:latin typeface="Times New Roman"/>
                        <a:ea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9100" name="Object 12"/>
          <p:cNvGraphicFramePr>
            <a:graphicFrameLocks noChangeAspect="1"/>
          </p:cNvGraphicFramePr>
          <p:nvPr/>
        </p:nvGraphicFramePr>
        <p:xfrm>
          <a:off x="611560" y="4437112"/>
          <a:ext cx="3733025" cy="576113"/>
        </p:xfrm>
        <a:graphic>
          <a:graphicData uri="http://schemas.openxmlformats.org/presentationml/2006/ole">
            <p:oleObj spid="_x0000_s89100" name="Ecuación" r:id="rId3" imgW="2527200" imgH="393480" progId="Equation.3">
              <p:embed/>
            </p:oleObj>
          </a:graphicData>
        </a:graphic>
      </p:graphicFrame>
      <p:graphicFrame>
        <p:nvGraphicFramePr>
          <p:cNvPr id="89099" name="Object 11"/>
          <p:cNvGraphicFramePr>
            <a:graphicFrameLocks noChangeAspect="1"/>
          </p:cNvGraphicFramePr>
          <p:nvPr/>
        </p:nvGraphicFramePr>
        <p:xfrm>
          <a:off x="611560" y="5589241"/>
          <a:ext cx="3503032" cy="462310"/>
        </p:xfrm>
        <a:graphic>
          <a:graphicData uri="http://schemas.openxmlformats.org/presentationml/2006/ole">
            <p:oleObj spid="_x0000_s89099" name="Ecuación" r:id="rId4" imgW="2958840" imgH="393480" progId="Equation.3">
              <p:embed/>
            </p:oleObj>
          </a:graphicData>
        </a:graphic>
      </p:graphicFrame>
      <p:graphicFrame>
        <p:nvGraphicFramePr>
          <p:cNvPr id="89098" name="Object 10"/>
          <p:cNvGraphicFramePr>
            <a:graphicFrameLocks noChangeAspect="1"/>
          </p:cNvGraphicFramePr>
          <p:nvPr/>
        </p:nvGraphicFramePr>
        <p:xfrm>
          <a:off x="4716016" y="4437063"/>
          <a:ext cx="3577916" cy="504105"/>
        </p:xfrm>
        <a:graphic>
          <a:graphicData uri="http://schemas.openxmlformats.org/presentationml/2006/ole">
            <p:oleObj spid="_x0000_s89098" name="Ecuación" r:id="rId5" imgW="2768400" imgH="393480" progId="Equation.3">
              <p:embed/>
            </p:oleObj>
          </a:graphicData>
        </a:graphic>
      </p:graphicFrame>
      <p:graphicFrame>
        <p:nvGraphicFramePr>
          <p:cNvPr id="89097" name="Object 9"/>
          <p:cNvGraphicFramePr>
            <a:graphicFrameLocks noChangeAspect="1"/>
          </p:cNvGraphicFramePr>
          <p:nvPr/>
        </p:nvGraphicFramePr>
        <p:xfrm>
          <a:off x="4759896" y="5589240"/>
          <a:ext cx="4204592" cy="522917"/>
        </p:xfrm>
        <a:graphic>
          <a:graphicData uri="http://schemas.openxmlformats.org/presentationml/2006/ole">
            <p:oleObj spid="_x0000_s89097" name="Ecuación" r:id="rId6" imgW="3136680" imgH="393480" progId="Equation.3">
              <p:embed/>
            </p:oleObj>
          </a:graphicData>
        </a:graphic>
      </p:graphicFrame>
      <p:sp>
        <p:nvSpPr>
          <p:cNvPr id="89101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9102" name="Rectangle 14"/>
          <p:cNvSpPr>
            <a:spLocks noChangeArrowheads="1"/>
          </p:cNvSpPr>
          <p:nvPr/>
        </p:nvSpPr>
        <p:spPr bwMode="auto">
          <a:xfrm>
            <a:off x="0" y="847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9103" name="Rectangle 15"/>
          <p:cNvSpPr>
            <a:spLocks noChangeArrowheads="1"/>
          </p:cNvSpPr>
          <p:nvPr/>
        </p:nvSpPr>
        <p:spPr bwMode="auto">
          <a:xfrm>
            <a:off x="0" y="1695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9104" name="Rectangle 16"/>
          <p:cNvSpPr>
            <a:spLocks noChangeArrowheads="1"/>
          </p:cNvSpPr>
          <p:nvPr/>
        </p:nvSpPr>
        <p:spPr bwMode="auto">
          <a:xfrm>
            <a:off x="0" y="25431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8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9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9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9012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90123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9575" y="1081088"/>
            <a:ext cx="8324850" cy="469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8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9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9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9012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9113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8125" y="1047750"/>
            <a:ext cx="8667750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8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9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9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9012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921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268760"/>
            <a:ext cx="8684234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8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9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9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9012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9318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196752"/>
            <a:ext cx="8496300" cy="421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8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9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9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9012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952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764704"/>
            <a:ext cx="8608167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8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9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9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9012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962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24744"/>
            <a:ext cx="8702212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8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9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9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9012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972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75" y="1085850"/>
            <a:ext cx="9010650" cy="468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8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9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9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9012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9830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1" y="1124744"/>
            <a:ext cx="8885721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8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9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9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9012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993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3062" y="980728"/>
            <a:ext cx="7790786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b="1" u="sng" dirty="0" smtClean="0">
                <a:solidFill>
                  <a:srgbClr val="FF0000"/>
                </a:solidFill>
              </a:rPr>
              <a:t>Aproximación polinómica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827584" y="1484784"/>
            <a:ext cx="777686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/>
              <a:t>Donde: E(x) = f(x) – Pn(x)   ;    Para todo x en [x</a:t>
            </a:r>
            <a:r>
              <a:rPr lang="es-ES_tradnl" sz="2400" baseline="-25000" dirty="0"/>
              <a:t>0</a:t>
            </a:r>
            <a:r>
              <a:rPr lang="es-ES_tradnl" sz="2400" dirty="0"/>
              <a:t>,x</a:t>
            </a:r>
            <a:r>
              <a:rPr lang="es-ES_tradnl" sz="2400" baseline="-25000" dirty="0"/>
              <a:t>n</a:t>
            </a:r>
            <a:r>
              <a:rPr lang="es-ES_tradnl" sz="2400" dirty="0"/>
              <a:t>]</a:t>
            </a:r>
            <a:endParaRPr lang="es-ES" sz="2400" dirty="0"/>
          </a:p>
          <a:p>
            <a:r>
              <a:rPr lang="es-ES_tradnl" sz="2400" b="1" dirty="0"/>
              <a:t>Observaciones:</a:t>
            </a:r>
            <a:endParaRPr lang="es-ES" sz="2400" dirty="0"/>
          </a:p>
          <a:p>
            <a:r>
              <a:rPr lang="es-ES_tradnl" sz="2400" dirty="0" smtClean="0"/>
              <a:t>1) Los polinomios son funciones fáciles de derivar, integrar, evaluar y de programar en un computador. Véase :</a:t>
            </a:r>
            <a:r>
              <a:rPr lang="es-ES" sz="2400" dirty="0" smtClean="0"/>
              <a:t> </a:t>
            </a:r>
            <a:r>
              <a:rPr lang="es-ES_tradnl" sz="2400" dirty="0"/>
              <a:t> </a:t>
            </a:r>
            <a:endParaRPr lang="es-ES" sz="2400" dirty="0"/>
          </a:p>
          <a:p>
            <a:r>
              <a:rPr lang="es-ES_tradnl" sz="2400" dirty="0"/>
              <a:t> </a:t>
            </a:r>
            <a:endParaRPr lang="es-ES" sz="2400" dirty="0"/>
          </a:p>
          <a:p>
            <a:r>
              <a:rPr lang="es-ES_tradnl" sz="2400" dirty="0"/>
              <a:t> </a:t>
            </a:r>
            <a:endParaRPr lang="es-ES" sz="2400" dirty="0"/>
          </a:p>
          <a:p>
            <a:endParaRPr lang="es-ES_tradnl" sz="2400" dirty="0" smtClean="0"/>
          </a:p>
          <a:p>
            <a:endParaRPr lang="es-ES_tradnl" sz="2400" dirty="0"/>
          </a:p>
          <a:p>
            <a:r>
              <a:rPr lang="es-ES_tradnl" sz="2400" dirty="0" smtClean="0"/>
              <a:t>2</a:t>
            </a:r>
            <a:r>
              <a:rPr lang="es-ES_tradnl" sz="2400" dirty="0"/>
              <a:t>) Los polinomios presentan propiedades analíticas importantes que facilitan el cálculo de las raíces del polinomio, así mismo nos permite identificar el tipo de raíz (Real ó complejo).</a:t>
            </a:r>
            <a:endParaRPr lang="es-ES" sz="2400" dirty="0"/>
          </a:p>
          <a:p>
            <a:endParaRPr lang="es-ES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1063" y="3140968"/>
            <a:ext cx="5419209" cy="1170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8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9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9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9012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1003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772816"/>
            <a:ext cx="8125077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8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9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9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9012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1013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836712"/>
            <a:ext cx="8410575" cy="461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8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9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9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9012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1024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8032" y="1556792"/>
            <a:ext cx="8460432" cy="2301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8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9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9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9012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1034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04664"/>
            <a:ext cx="5760639" cy="4339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4797152"/>
            <a:ext cx="337185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8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9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9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9012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1044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3" y="476672"/>
            <a:ext cx="5306283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7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8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9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809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9012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1054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412776"/>
            <a:ext cx="8162925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>
            <a:normAutofit fontScale="90000"/>
          </a:bodyPr>
          <a:lstStyle/>
          <a:p>
            <a:r>
              <a:rPr lang="es-ES_tradnl" b="1" u="sng" dirty="0" smtClean="0">
                <a:solidFill>
                  <a:srgbClr val="FF0000"/>
                </a:solidFill>
              </a:rPr>
              <a:t>Cálculos Analíticos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04863"/>
            <a:ext cx="8229600" cy="2808313"/>
          </a:xfrm>
        </p:spPr>
        <p:txBody>
          <a:bodyPr>
            <a:normAutofit/>
          </a:bodyPr>
          <a:lstStyle/>
          <a:p>
            <a:pPr lvl="0"/>
            <a:r>
              <a:rPr lang="es-ES_tradnl" sz="3600" dirty="0" smtClean="0"/>
              <a:t>Interpolación </a:t>
            </a:r>
            <a:r>
              <a:rPr lang="es-ES_tradnl" sz="3600" dirty="0"/>
              <a:t>: </a:t>
            </a:r>
            <a:r>
              <a:rPr lang="es-ES_tradnl" sz="3600" b="1" dirty="0"/>
              <a:t>f(x)</a:t>
            </a:r>
            <a:r>
              <a:rPr lang="es-ES_tradnl" sz="3600" b="1" dirty="0">
                <a:sym typeface="Symbol"/>
              </a:rPr>
              <a:t></a:t>
            </a:r>
            <a:r>
              <a:rPr lang="es-ES_tradnl" sz="3600" b="1" dirty="0"/>
              <a:t>P</a:t>
            </a:r>
            <a:r>
              <a:rPr lang="es-ES_tradnl" sz="3600" b="1" baseline="-25000" dirty="0"/>
              <a:t>n</a:t>
            </a:r>
            <a:r>
              <a:rPr lang="es-ES_tradnl" sz="3600" b="1" dirty="0"/>
              <a:t>(x)</a:t>
            </a:r>
            <a:r>
              <a:rPr lang="es-ES_tradnl" sz="3600" dirty="0"/>
              <a:t>, x en [x</a:t>
            </a:r>
            <a:r>
              <a:rPr lang="es-ES_tradnl" sz="3600" baseline="-25000" dirty="0"/>
              <a:t>o</a:t>
            </a:r>
            <a:r>
              <a:rPr lang="es-ES_tradnl" sz="3600" dirty="0"/>
              <a:t>, x</a:t>
            </a:r>
            <a:r>
              <a:rPr lang="es-ES_tradnl" sz="3600" baseline="-25000" dirty="0"/>
              <a:t>n</a:t>
            </a:r>
            <a:r>
              <a:rPr lang="es-ES_tradnl" sz="3600" dirty="0"/>
              <a:t>]</a:t>
            </a:r>
            <a:endParaRPr lang="es-ES" sz="3600" dirty="0"/>
          </a:p>
          <a:p>
            <a:pPr lvl="0"/>
            <a:r>
              <a:rPr lang="es-ES_tradnl" sz="3600" dirty="0"/>
              <a:t>Extrapolación : </a:t>
            </a:r>
            <a:r>
              <a:rPr lang="es-ES_tradnl" sz="3600" b="1" dirty="0"/>
              <a:t>f(x)</a:t>
            </a:r>
            <a:r>
              <a:rPr lang="es-ES_tradnl" sz="3600" b="1" dirty="0">
                <a:sym typeface="Symbol"/>
              </a:rPr>
              <a:t></a:t>
            </a:r>
            <a:r>
              <a:rPr lang="es-ES_tradnl" sz="3600" b="1" dirty="0"/>
              <a:t>P</a:t>
            </a:r>
            <a:r>
              <a:rPr lang="es-ES_tradnl" sz="3600" b="1" baseline="-25000" dirty="0"/>
              <a:t>n</a:t>
            </a:r>
            <a:r>
              <a:rPr lang="es-ES_tradnl" sz="3600" b="1" dirty="0"/>
              <a:t>(x)</a:t>
            </a:r>
            <a:r>
              <a:rPr lang="es-ES_tradnl" sz="3600" dirty="0"/>
              <a:t>, x&lt;x</a:t>
            </a:r>
            <a:r>
              <a:rPr lang="es-ES_tradnl" sz="3600" baseline="-25000" dirty="0"/>
              <a:t>0</a:t>
            </a:r>
            <a:r>
              <a:rPr lang="es-ES_tradnl" sz="3600" dirty="0"/>
              <a:t> o x&gt;</a:t>
            </a:r>
            <a:r>
              <a:rPr lang="es-ES_tradnl" sz="3600" dirty="0" err="1"/>
              <a:t>x</a:t>
            </a:r>
            <a:r>
              <a:rPr lang="es-ES_tradnl" sz="3600" baseline="-25000" dirty="0" err="1"/>
              <a:t>n</a:t>
            </a:r>
            <a:endParaRPr lang="es-ES" sz="3600" dirty="0"/>
          </a:p>
          <a:p>
            <a:pPr lvl="0"/>
            <a:r>
              <a:rPr lang="es-ES_tradnl" sz="3600" dirty="0"/>
              <a:t>Diferenciación : </a:t>
            </a:r>
            <a:r>
              <a:rPr lang="es-ES_tradnl" sz="3600" b="1" dirty="0"/>
              <a:t>f’(x) </a:t>
            </a:r>
            <a:r>
              <a:rPr lang="es-ES_tradnl" sz="3600" b="1" dirty="0">
                <a:sym typeface="Symbol"/>
              </a:rPr>
              <a:t></a:t>
            </a:r>
            <a:r>
              <a:rPr lang="es-ES_tradnl" sz="3600" b="1" dirty="0"/>
              <a:t> P’</a:t>
            </a:r>
            <a:r>
              <a:rPr lang="es-ES_tradnl" sz="3600" b="1" baseline="-25000" dirty="0"/>
              <a:t>n</a:t>
            </a:r>
            <a:r>
              <a:rPr lang="es-ES_tradnl" sz="3600" b="1" dirty="0"/>
              <a:t>(x)</a:t>
            </a:r>
            <a:endParaRPr lang="es-ES" sz="3600" dirty="0"/>
          </a:p>
          <a:p>
            <a:pPr lvl="0"/>
            <a:r>
              <a:rPr lang="es-ES_tradnl" sz="3600" dirty="0"/>
              <a:t>Integración : </a:t>
            </a:r>
            <a:endParaRPr lang="es-ES" sz="3600" dirty="0"/>
          </a:p>
          <a:p>
            <a:endParaRPr lang="es-ES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3419872" y="4293096"/>
          <a:ext cx="3819644" cy="909439"/>
        </p:xfrm>
        <a:graphic>
          <a:graphicData uri="http://schemas.openxmlformats.org/presentationml/2006/ole">
            <p:oleObj spid="_x0000_s18433" name="Ecuación" r:id="rId3" imgW="1396800" imgH="3301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FF0000"/>
                </a:solidFill>
              </a:rPr>
              <a:t>Cálculo de Polinomio Interpolante</a:t>
            </a:r>
            <a:endParaRPr lang="es-ES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/>
        </p:nvGraphicFramePr>
        <p:xfrm>
          <a:off x="1979712" y="1268760"/>
          <a:ext cx="5495029" cy="4248472"/>
        </p:xfrm>
        <a:graphic>
          <a:graphicData uri="http://schemas.openxmlformats.org/presentationml/2006/ole">
            <p:oleObj spid="_x0000_s77826" name="Ecuación" r:id="rId3" imgW="2743200" imgH="2120760" progId="Equation.3">
              <p:embed/>
            </p:oleObj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827584" y="5733256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Este procedimiento en la practica no es muy usual debido a que la matriz de Vandermonde es mal condicionada.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u="sng" dirty="0" smtClean="0">
                <a:solidFill>
                  <a:srgbClr val="FF0000"/>
                </a:solidFill>
              </a:rPr>
              <a:t>Propiedades de Aproximación</a:t>
            </a:r>
            <a:endParaRPr lang="es-ES" dirty="0" smtClean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marL="514350" lvl="0" indent="-514350">
              <a:buAutoNum type="arabicParenR"/>
            </a:pPr>
            <a:r>
              <a:rPr lang="es-ES_tradnl" sz="2800" dirty="0" smtClean="0"/>
              <a:t>Siempre que se acepte aproximar la función f(x) mediante un polinomio de grado n: P</a:t>
            </a:r>
            <a:r>
              <a:rPr lang="es-ES_tradnl" sz="2800" baseline="-25000" dirty="0" smtClean="0"/>
              <a:t>n</a:t>
            </a:r>
            <a:r>
              <a:rPr lang="es-ES_tradnl" sz="2800" dirty="0" smtClean="0"/>
              <a:t>(x) que pase por (n+1) puntos coincidentes, se puede construir un polinomio que es único (propiedad de existencia y unicidad).</a:t>
            </a:r>
            <a:endParaRPr lang="es-ES" sz="2800" dirty="0" smtClean="0"/>
          </a:p>
          <a:p>
            <a:pPr marL="514350" lvl="0" indent="-514350">
              <a:buAutoNum type="arabicParenR"/>
            </a:pPr>
            <a:r>
              <a:rPr lang="es-ES_tradnl" sz="2800" dirty="0" smtClean="0"/>
              <a:t>El error de aproximación viene dado por:</a:t>
            </a:r>
          </a:p>
          <a:p>
            <a:pPr marL="514350" lvl="0" indent="-514350">
              <a:buNone/>
            </a:pPr>
            <a:endParaRPr lang="es-ES_tradnl" sz="2800" dirty="0" smtClean="0"/>
          </a:p>
          <a:p>
            <a:pPr marL="514350" lvl="0" indent="-514350">
              <a:buNone/>
            </a:pPr>
            <a:endParaRPr lang="es-ES_tradnl" sz="2800" dirty="0" smtClean="0"/>
          </a:p>
          <a:p>
            <a:pPr marL="514350" lvl="0" indent="-514350">
              <a:buNone/>
            </a:pPr>
            <a:r>
              <a:rPr lang="es-ES_tradnl" sz="2800" dirty="0" smtClean="0"/>
              <a:t>3) Cota superior de error (M):</a:t>
            </a:r>
          </a:p>
          <a:p>
            <a:pPr marL="514350" lvl="0" indent="-514350">
              <a:buNone/>
            </a:pPr>
            <a:endParaRPr lang="es-ES" sz="2800" dirty="0" smtClean="0"/>
          </a:p>
          <a:p>
            <a:endParaRPr lang="es-ES" dirty="0"/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2205038" y="3933825"/>
          <a:ext cx="4835525" cy="1008063"/>
        </p:xfrm>
        <a:graphic>
          <a:graphicData uri="http://schemas.openxmlformats.org/presentationml/2006/ole">
            <p:oleObj spid="_x0000_s36866" name="Ecuación" r:id="rId3" imgW="3288960" imgH="685800" progId="Equation.3">
              <p:embed/>
            </p:oleObj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2267744" y="5589240"/>
          <a:ext cx="4551402" cy="936104"/>
        </p:xfrm>
        <a:graphic>
          <a:graphicData uri="http://schemas.openxmlformats.org/presentationml/2006/ole">
            <p:oleObj spid="_x0000_s36867" name="Ecuación" r:id="rId4" imgW="3581280" imgH="736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>
            <a:normAutofit fontScale="90000"/>
          </a:bodyPr>
          <a:lstStyle/>
          <a:p>
            <a:r>
              <a:rPr lang="es-ES_tradnl" b="1" u="sng" dirty="0" smtClean="0">
                <a:solidFill>
                  <a:srgbClr val="FF0000"/>
                </a:solidFill>
              </a:rPr>
              <a:t>INTERPOLACIÓN NUMÉRICA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92500" lnSpcReduction="20000"/>
          </a:bodyPr>
          <a:lstStyle/>
          <a:p>
            <a:pPr marL="514350" indent="-514350"/>
            <a:r>
              <a:rPr lang="es-ES_tradnl" sz="3000" dirty="0" smtClean="0"/>
              <a:t>Consiste en estimar el valor de la función </a:t>
            </a:r>
            <a:r>
              <a:rPr lang="es-ES_tradnl" sz="3000" b="1" dirty="0" smtClean="0"/>
              <a:t>f(x)</a:t>
            </a:r>
            <a:r>
              <a:rPr lang="es-ES_tradnl" sz="3000" dirty="0" smtClean="0"/>
              <a:t> para cualquier argumento </a:t>
            </a:r>
            <a:r>
              <a:rPr lang="es-ES_tradnl" sz="3000" b="1" dirty="0" smtClean="0"/>
              <a:t>x</a:t>
            </a:r>
            <a:r>
              <a:rPr lang="es-ES_tradnl" sz="3000" dirty="0" smtClean="0"/>
              <a:t>, conociendo la función de manera explícita o mediante un conjunto de valores tabulados </a:t>
            </a:r>
            <a:r>
              <a:rPr lang="es-ES_tradnl" sz="3000" b="1" dirty="0" smtClean="0"/>
              <a:t>(x</a:t>
            </a:r>
            <a:r>
              <a:rPr lang="es-ES_tradnl" sz="3000" b="1" baseline="-25000" dirty="0" smtClean="0"/>
              <a:t>i</a:t>
            </a:r>
            <a:r>
              <a:rPr lang="es-ES_tradnl" sz="3000" b="1" dirty="0" smtClean="0"/>
              <a:t>, f(x</a:t>
            </a:r>
            <a:r>
              <a:rPr lang="es-ES_tradnl" sz="3000" b="1" baseline="-25000" dirty="0" smtClean="0"/>
              <a:t>i</a:t>
            </a:r>
            <a:r>
              <a:rPr lang="es-ES_tradnl" sz="3000" b="1" dirty="0" smtClean="0"/>
              <a:t>))</a:t>
            </a:r>
            <a:r>
              <a:rPr lang="es-ES_tradnl" sz="3000" dirty="0" smtClean="0"/>
              <a:t>.</a:t>
            </a:r>
            <a:endParaRPr lang="es-ES" sz="3000" dirty="0" smtClean="0"/>
          </a:p>
          <a:p>
            <a:pPr>
              <a:buNone/>
            </a:pPr>
            <a:endParaRPr lang="es-ES" sz="3000" dirty="0" smtClean="0"/>
          </a:p>
          <a:p>
            <a:pPr algn="ctr">
              <a:buNone/>
            </a:pPr>
            <a:r>
              <a:rPr lang="es-ES_tradnl" sz="3000" b="1" u="sng" dirty="0" smtClean="0">
                <a:solidFill>
                  <a:srgbClr val="FF0000"/>
                </a:solidFill>
              </a:rPr>
              <a:t>Herramientas de Interpolación</a:t>
            </a:r>
          </a:p>
          <a:p>
            <a:r>
              <a:rPr lang="es-ES_tradnl" sz="3000" dirty="0" smtClean="0"/>
              <a:t>A continuación definiremos algunas herramientas que nos permitirán más adelante construir un polinomio de interpolación:</a:t>
            </a:r>
            <a:endParaRPr lang="es-ES" sz="3000" dirty="0" smtClean="0"/>
          </a:p>
          <a:p>
            <a:pPr lvl="1"/>
            <a:r>
              <a:rPr lang="es-ES_tradnl" sz="3000" dirty="0" smtClean="0"/>
              <a:t>Diferencias Finitas</a:t>
            </a:r>
            <a:endParaRPr lang="es-ES" sz="3000" dirty="0" smtClean="0"/>
          </a:p>
          <a:p>
            <a:pPr lvl="1"/>
            <a:r>
              <a:rPr lang="es-ES_tradnl" sz="3000" dirty="0" smtClean="0"/>
              <a:t>Diferencias Divididas</a:t>
            </a:r>
            <a:endParaRPr lang="es-ES" sz="3000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1500</Words>
  <Application>Microsoft Office PowerPoint</Application>
  <PresentationFormat>Presentación en pantalla (4:3)</PresentationFormat>
  <Paragraphs>362</Paragraphs>
  <Slides>55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55</vt:i4>
      </vt:variant>
    </vt:vector>
  </HeadingPairs>
  <TitlesOfParts>
    <vt:vector size="57" baseType="lpstr">
      <vt:lpstr>Tema de Office</vt:lpstr>
      <vt:lpstr>Ecuación</vt:lpstr>
      <vt:lpstr>Métodos Numéricos</vt:lpstr>
      <vt:lpstr>APROXIMACION DE FUNCIONES</vt:lpstr>
      <vt:lpstr>Aproximación polinómica </vt:lpstr>
      <vt:lpstr>Aproximación polinómica</vt:lpstr>
      <vt:lpstr>Aproximación polinómica</vt:lpstr>
      <vt:lpstr>Cálculos Analíticos </vt:lpstr>
      <vt:lpstr>Cálculo de Polinomio Interpolante</vt:lpstr>
      <vt:lpstr>Propiedades de Aproximación</vt:lpstr>
      <vt:lpstr>INTERPOLACIÓN NUMÉRICA </vt:lpstr>
      <vt:lpstr>Diferencia Finita hacia adelante o progresiva </vt:lpstr>
      <vt:lpstr>Tabla de diferencias finitas hacia adelante (h=constante) </vt:lpstr>
      <vt:lpstr>Diapositiva 12</vt:lpstr>
      <vt:lpstr>Diferencias Divididas </vt:lpstr>
      <vt:lpstr>Polinomio de interpolación de Newton basado en diferencias Divididas </vt:lpstr>
      <vt:lpstr>Diapositiva 15</vt:lpstr>
      <vt:lpstr>Diapositiva 16</vt:lpstr>
      <vt:lpstr>Diapositiva 17</vt:lpstr>
      <vt:lpstr>Polinomio de interpolación basado en Diferencias Finitas Progresivas </vt:lpstr>
      <vt:lpstr>Polinomio de interpolación basado en Diferencias Finitas Progresivas </vt:lpstr>
      <vt:lpstr>Ejemplo</vt:lpstr>
      <vt:lpstr>Solución</vt:lpstr>
      <vt:lpstr>Diapositiva 22</vt:lpstr>
      <vt:lpstr>Polinomios de interpolación de Lagrange </vt:lpstr>
      <vt:lpstr>Ejemplo</vt:lpstr>
      <vt:lpstr>AJUSTE POR MINIMOS CUADRADOS </vt:lpstr>
      <vt:lpstr>Diapositiva 26</vt:lpstr>
      <vt:lpstr>Diapositiva 27</vt:lpstr>
      <vt:lpstr>Diapositiva 28</vt:lpstr>
      <vt:lpstr>Forma Matricial del ajuste o regresión por mínimos cuadrados </vt:lpstr>
      <vt:lpstr>Forma Matricial del ajuste o regresión por mínimos cuadrados </vt:lpstr>
      <vt:lpstr>Ecuación normal para el ajuste </vt:lpstr>
      <vt:lpstr>Factor de regresión: </vt:lpstr>
      <vt:lpstr>Factor de regresión: </vt:lpstr>
      <vt:lpstr>Diapositiva 34</vt:lpstr>
      <vt:lpstr>Ejemplo</vt:lpstr>
      <vt:lpstr>Diapositiva 36</vt:lpstr>
      <vt:lpstr>Ejemplo</vt:lpstr>
      <vt:lpstr>Diapositiva 38</vt:lpstr>
      <vt:lpstr>Diapositiva 39</vt:lpstr>
      <vt:lpstr>Diapositiva 40</vt:lpstr>
      <vt:lpstr>Diapositiva 41</vt:lpstr>
      <vt:lpstr>Diapositiva 42</vt:lpstr>
      <vt:lpstr>Diapositiva 43</vt:lpstr>
      <vt:lpstr>Diapositiva 44</vt:lpstr>
      <vt:lpstr>Diapositiva 45</vt:lpstr>
      <vt:lpstr>Diapositiva 46</vt:lpstr>
      <vt:lpstr>Diapositiva 47</vt:lpstr>
      <vt:lpstr>Diapositiva 48</vt:lpstr>
      <vt:lpstr>Diapositiva 49</vt:lpstr>
      <vt:lpstr>Diapositiva 50</vt:lpstr>
      <vt:lpstr>Diapositiva 51</vt:lpstr>
      <vt:lpstr>Diapositiva 52</vt:lpstr>
      <vt:lpstr>Diapositiva 53</vt:lpstr>
      <vt:lpstr>Diapositiva 54</vt:lpstr>
      <vt:lpstr>Diapositiva 55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Métodos Numéricos</dc:title>
  <dc:creator>Robert</dc:creator>
  <cp:lastModifiedBy>Robert</cp:lastModifiedBy>
  <cp:revision>74</cp:revision>
  <dcterms:created xsi:type="dcterms:W3CDTF">2011-05-21T20:29:53Z</dcterms:created>
  <dcterms:modified xsi:type="dcterms:W3CDTF">2011-05-29T16:49:50Z</dcterms:modified>
</cp:coreProperties>
</file>